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305" r:id="rId2"/>
    <p:sldId id="306" r:id="rId3"/>
    <p:sldId id="309" r:id="rId4"/>
    <p:sldId id="310" r:id="rId5"/>
    <p:sldId id="345" r:id="rId6"/>
    <p:sldId id="311" r:id="rId7"/>
    <p:sldId id="312" r:id="rId8"/>
    <p:sldId id="313" r:id="rId9"/>
    <p:sldId id="314" r:id="rId10"/>
    <p:sldId id="336" r:id="rId11"/>
    <p:sldId id="337" r:id="rId12"/>
    <p:sldId id="338" r:id="rId13"/>
    <p:sldId id="340" r:id="rId14"/>
    <p:sldId id="334" r:id="rId15"/>
    <p:sldId id="335" r:id="rId16"/>
    <p:sldId id="333" r:id="rId17"/>
    <p:sldId id="324" r:id="rId18"/>
    <p:sldId id="325" r:id="rId19"/>
    <p:sldId id="326" r:id="rId20"/>
    <p:sldId id="327" r:id="rId21"/>
    <p:sldId id="328" r:id="rId22"/>
    <p:sldId id="329" r:id="rId23"/>
    <p:sldId id="330" r:id="rId24"/>
    <p:sldId id="331" r:id="rId25"/>
    <p:sldId id="332" r:id="rId26"/>
    <p:sldId id="258" r:id="rId27"/>
    <p:sldId id="341" r:id="rId28"/>
    <p:sldId id="342" r:id="rId29"/>
    <p:sldId id="343" r:id="rId30"/>
    <p:sldId id="344"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 id="1" name="Katy Burke" initials="KB" lastIdx="1" clrIdx="1">
    <p:extLst/>
  </p:cmAuthor>
  <p:cmAuthor id="2" name="Katy Burke" initials="KB [2]" lastIdx="1" clrIdx="2">
    <p:extLst/>
  </p:cmAuthor>
  <p:cmAuthor id="3" name="Katy Burke" initials="KB [3]" lastIdx="1" clrIdx="3">
    <p:extLst/>
  </p:cmAuthor>
  <p:cmAuthor id="4" name="Katy Burke" initials="KB [4]"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92947"/>
  </p:normalViewPr>
  <p:slideViewPr>
    <p:cSldViewPr>
      <p:cViewPr varScale="1">
        <p:scale>
          <a:sx n="116" d="100"/>
          <a:sy n="116" d="100"/>
        </p:scale>
        <p:origin x="-179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89135CAA-E6F5-4062-B02C-9703931467EC}" type="datetimeFigureOut">
              <a:rPr lang="en-US" smtClean="0"/>
              <a:t>8/21/2018</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7D122013-D993-41DC-81B5-0EF5384ABD57}" type="slidenum">
              <a:rPr lang="en-US" smtClean="0"/>
              <a:t>‹#›</a:t>
            </a:fld>
            <a:endParaRPr lang="en-US" dirty="0"/>
          </a:p>
        </p:txBody>
      </p:sp>
    </p:spTree>
    <p:extLst>
      <p:ext uri="{BB962C8B-B14F-4D97-AF65-F5344CB8AC3E}">
        <p14:creationId xmlns:p14="http://schemas.microsoft.com/office/powerpoint/2010/main" val="322186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F297414-A595-4952-9A8D-6504484ABD63}" type="datetimeFigureOut">
              <a:rPr lang="en-US" smtClean="0"/>
              <a:t>8/21/2018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0E90B1F-CA9B-45F5-AA8C-D791CA711A9E}" type="slidenum">
              <a:rPr lang="en-US" smtClean="0"/>
              <a:t>‹#›</a:t>
            </a:fld>
            <a:endParaRPr lang="en-US" dirty="0"/>
          </a:p>
        </p:txBody>
      </p:sp>
    </p:spTree>
    <p:extLst>
      <p:ext uri="{BB962C8B-B14F-4D97-AF65-F5344CB8AC3E}">
        <p14:creationId xmlns:p14="http://schemas.microsoft.com/office/powerpoint/2010/main" val="179701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a:t>
            </a:fld>
            <a:endParaRPr lang="en-US" dirty="0"/>
          </a:p>
        </p:txBody>
      </p:sp>
    </p:spTree>
    <p:extLst>
      <p:ext uri="{BB962C8B-B14F-4D97-AF65-F5344CB8AC3E}">
        <p14:creationId xmlns:p14="http://schemas.microsoft.com/office/powerpoint/2010/main" val="544767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12</a:t>
            </a:fld>
            <a:endParaRPr lang="en-US" dirty="0"/>
          </a:p>
        </p:txBody>
      </p:sp>
    </p:spTree>
    <p:extLst>
      <p:ext uri="{BB962C8B-B14F-4D97-AF65-F5344CB8AC3E}">
        <p14:creationId xmlns:p14="http://schemas.microsoft.com/office/powerpoint/2010/main" val="2088222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13</a:t>
            </a:fld>
            <a:endParaRPr lang="en-US" dirty="0"/>
          </a:p>
        </p:txBody>
      </p:sp>
    </p:spTree>
    <p:extLst>
      <p:ext uri="{BB962C8B-B14F-4D97-AF65-F5344CB8AC3E}">
        <p14:creationId xmlns:p14="http://schemas.microsoft.com/office/powerpoint/2010/main" val="1427419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15</a:t>
            </a:fld>
            <a:endParaRPr lang="en-US" dirty="0"/>
          </a:p>
        </p:txBody>
      </p:sp>
    </p:spTree>
    <p:extLst>
      <p:ext uri="{BB962C8B-B14F-4D97-AF65-F5344CB8AC3E}">
        <p14:creationId xmlns:p14="http://schemas.microsoft.com/office/powerpoint/2010/main" val="693161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16</a:t>
            </a:fld>
            <a:endParaRPr lang="en-US" dirty="0"/>
          </a:p>
        </p:txBody>
      </p:sp>
    </p:spTree>
    <p:extLst>
      <p:ext uri="{BB962C8B-B14F-4D97-AF65-F5344CB8AC3E}">
        <p14:creationId xmlns:p14="http://schemas.microsoft.com/office/powerpoint/2010/main" val="1079658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17</a:t>
            </a:fld>
            <a:endParaRPr lang="en-US" dirty="0"/>
          </a:p>
        </p:txBody>
      </p:sp>
    </p:spTree>
    <p:extLst>
      <p:ext uri="{BB962C8B-B14F-4D97-AF65-F5344CB8AC3E}">
        <p14:creationId xmlns:p14="http://schemas.microsoft.com/office/powerpoint/2010/main" val="1917008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18</a:t>
            </a:fld>
            <a:endParaRPr lang="en-US" dirty="0"/>
          </a:p>
        </p:txBody>
      </p:sp>
    </p:spTree>
    <p:extLst>
      <p:ext uri="{BB962C8B-B14F-4D97-AF65-F5344CB8AC3E}">
        <p14:creationId xmlns:p14="http://schemas.microsoft.com/office/powerpoint/2010/main" val="1295267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20</a:t>
            </a:fld>
            <a:endParaRPr lang="en-US" dirty="0"/>
          </a:p>
        </p:txBody>
      </p:sp>
    </p:spTree>
    <p:extLst>
      <p:ext uri="{BB962C8B-B14F-4D97-AF65-F5344CB8AC3E}">
        <p14:creationId xmlns:p14="http://schemas.microsoft.com/office/powerpoint/2010/main" val="262740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21</a:t>
            </a:fld>
            <a:endParaRPr lang="en-US" dirty="0"/>
          </a:p>
        </p:txBody>
      </p:sp>
    </p:spTree>
    <p:extLst>
      <p:ext uri="{BB962C8B-B14F-4D97-AF65-F5344CB8AC3E}">
        <p14:creationId xmlns:p14="http://schemas.microsoft.com/office/powerpoint/2010/main" val="517955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22</a:t>
            </a:fld>
            <a:endParaRPr lang="en-US" dirty="0"/>
          </a:p>
        </p:txBody>
      </p:sp>
    </p:spTree>
    <p:extLst>
      <p:ext uri="{BB962C8B-B14F-4D97-AF65-F5344CB8AC3E}">
        <p14:creationId xmlns:p14="http://schemas.microsoft.com/office/powerpoint/2010/main" val="315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23</a:t>
            </a:fld>
            <a:endParaRPr lang="en-US" dirty="0"/>
          </a:p>
        </p:txBody>
      </p:sp>
    </p:spTree>
    <p:extLst>
      <p:ext uri="{BB962C8B-B14F-4D97-AF65-F5344CB8AC3E}">
        <p14:creationId xmlns:p14="http://schemas.microsoft.com/office/powerpoint/2010/main" val="336640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3</a:t>
            </a:fld>
            <a:endParaRPr lang="en-US" dirty="0"/>
          </a:p>
        </p:txBody>
      </p:sp>
    </p:spTree>
    <p:extLst>
      <p:ext uri="{BB962C8B-B14F-4D97-AF65-F5344CB8AC3E}">
        <p14:creationId xmlns:p14="http://schemas.microsoft.com/office/powerpoint/2010/main" val="2003926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24</a:t>
            </a:fld>
            <a:endParaRPr lang="en-US" dirty="0"/>
          </a:p>
        </p:txBody>
      </p:sp>
    </p:spTree>
    <p:extLst>
      <p:ext uri="{BB962C8B-B14F-4D97-AF65-F5344CB8AC3E}">
        <p14:creationId xmlns:p14="http://schemas.microsoft.com/office/powerpoint/2010/main" val="1259390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25</a:t>
            </a:fld>
            <a:endParaRPr lang="en-US" dirty="0"/>
          </a:p>
        </p:txBody>
      </p:sp>
    </p:spTree>
    <p:extLst>
      <p:ext uri="{BB962C8B-B14F-4D97-AF65-F5344CB8AC3E}">
        <p14:creationId xmlns:p14="http://schemas.microsoft.com/office/powerpoint/2010/main" val="2050166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26</a:t>
            </a:fld>
            <a:endParaRPr lang="en-US" dirty="0"/>
          </a:p>
        </p:txBody>
      </p:sp>
    </p:spTree>
    <p:extLst>
      <p:ext uri="{BB962C8B-B14F-4D97-AF65-F5344CB8AC3E}">
        <p14:creationId xmlns:p14="http://schemas.microsoft.com/office/powerpoint/2010/main" val="1346016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27</a:t>
            </a:fld>
            <a:endParaRPr lang="en-US" dirty="0"/>
          </a:p>
        </p:txBody>
      </p:sp>
    </p:spTree>
    <p:extLst>
      <p:ext uri="{BB962C8B-B14F-4D97-AF65-F5344CB8AC3E}">
        <p14:creationId xmlns:p14="http://schemas.microsoft.com/office/powerpoint/2010/main" val="97178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28</a:t>
            </a:fld>
            <a:endParaRPr lang="en-US" dirty="0"/>
          </a:p>
        </p:txBody>
      </p:sp>
    </p:spTree>
    <p:extLst>
      <p:ext uri="{BB962C8B-B14F-4D97-AF65-F5344CB8AC3E}">
        <p14:creationId xmlns:p14="http://schemas.microsoft.com/office/powerpoint/2010/main" val="27218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4</a:t>
            </a:fld>
            <a:endParaRPr lang="en-US" dirty="0"/>
          </a:p>
        </p:txBody>
      </p:sp>
    </p:spTree>
    <p:extLst>
      <p:ext uri="{BB962C8B-B14F-4D97-AF65-F5344CB8AC3E}">
        <p14:creationId xmlns:p14="http://schemas.microsoft.com/office/powerpoint/2010/main" val="83633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6</a:t>
            </a:fld>
            <a:endParaRPr lang="en-US" dirty="0"/>
          </a:p>
        </p:txBody>
      </p:sp>
    </p:spTree>
    <p:extLst>
      <p:ext uri="{BB962C8B-B14F-4D97-AF65-F5344CB8AC3E}">
        <p14:creationId xmlns:p14="http://schemas.microsoft.com/office/powerpoint/2010/main" val="18200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7</a:t>
            </a:fld>
            <a:endParaRPr lang="en-US" dirty="0"/>
          </a:p>
        </p:txBody>
      </p:sp>
    </p:spTree>
    <p:extLst>
      <p:ext uri="{BB962C8B-B14F-4D97-AF65-F5344CB8AC3E}">
        <p14:creationId xmlns:p14="http://schemas.microsoft.com/office/powerpoint/2010/main" val="1968058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8</a:t>
            </a:fld>
            <a:endParaRPr lang="en-US" dirty="0"/>
          </a:p>
        </p:txBody>
      </p:sp>
    </p:spTree>
    <p:extLst>
      <p:ext uri="{BB962C8B-B14F-4D97-AF65-F5344CB8AC3E}">
        <p14:creationId xmlns:p14="http://schemas.microsoft.com/office/powerpoint/2010/main" val="40342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9</a:t>
            </a:fld>
            <a:endParaRPr lang="en-US" dirty="0"/>
          </a:p>
        </p:txBody>
      </p:sp>
    </p:spTree>
    <p:extLst>
      <p:ext uri="{BB962C8B-B14F-4D97-AF65-F5344CB8AC3E}">
        <p14:creationId xmlns:p14="http://schemas.microsoft.com/office/powerpoint/2010/main" val="107767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10</a:t>
            </a:fld>
            <a:endParaRPr lang="en-US" dirty="0"/>
          </a:p>
        </p:txBody>
      </p:sp>
    </p:spTree>
    <p:extLst>
      <p:ext uri="{BB962C8B-B14F-4D97-AF65-F5344CB8AC3E}">
        <p14:creationId xmlns:p14="http://schemas.microsoft.com/office/powerpoint/2010/main" val="2083032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00E90B1F-CA9B-45F5-AA8C-D791CA711A9E}" type="slidenum">
              <a:rPr lang="en-US" smtClean="0"/>
              <a:t>11</a:t>
            </a:fld>
            <a:endParaRPr lang="en-US" dirty="0"/>
          </a:p>
        </p:txBody>
      </p:sp>
    </p:spTree>
    <p:extLst>
      <p:ext uri="{BB962C8B-B14F-4D97-AF65-F5344CB8AC3E}">
        <p14:creationId xmlns:p14="http://schemas.microsoft.com/office/powerpoint/2010/main" val="1753658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159307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43704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3088838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6673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234931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4383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2836279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1023667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49412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24447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187076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86415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375382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31128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350221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386537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4C559-76F0-4884-BCA9-5989068B7DF2}" type="datetimeFigureOut">
              <a:rPr lang="en-US" smtClean="0"/>
              <a:t>8/21/2018</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CE07162-C5C1-4E5A-AB21-0E54333EB235}" type="slidenum">
              <a:rPr lang="en-US" smtClean="0"/>
              <a:t>‹#›</a:t>
            </a:fld>
            <a:endParaRPr lang="en-US" dirty="0"/>
          </a:p>
        </p:txBody>
      </p:sp>
    </p:spTree>
    <p:extLst>
      <p:ext uri="{BB962C8B-B14F-4D97-AF65-F5344CB8AC3E}">
        <p14:creationId xmlns:p14="http://schemas.microsoft.com/office/powerpoint/2010/main" val="111083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9D4C559-76F0-4884-BCA9-5989068B7DF2}" type="datetimeFigureOut">
              <a:rPr lang="en-US" smtClean="0"/>
              <a:t>8/21/2018</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CE07162-C5C1-4E5A-AB21-0E54333EB235}" type="slidenum">
              <a:rPr lang="en-US" smtClean="0"/>
              <a:t>‹#›</a:t>
            </a:fld>
            <a:endParaRPr lang="en-US" dirty="0"/>
          </a:p>
        </p:txBody>
      </p:sp>
    </p:spTree>
    <p:extLst>
      <p:ext uri="{BB962C8B-B14F-4D97-AF65-F5344CB8AC3E}">
        <p14:creationId xmlns:p14="http://schemas.microsoft.com/office/powerpoint/2010/main" val="20461842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cjcc.doj.wi.gov/local-program-map" TargetMode="External"/><Relationship Id="rId3" Type="http://schemas.openxmlformats.org/officeDocument/2006/relationships/hyperlink" Target="mailto:katy.burke@wicourts.gov" TargetMode="External"/><Relationship Id="rId7" Type="http://schemas.openxmlformats.org/officeDocument/2006/relationships/hyperlink" Target="https://cjcc.doj.wi.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lushajrg@doj.state.wi.us" TargetMode="External"/><Relationship Id="rId11" Type="http://schemas.openxmlformats.org/officeDocument/2006/relationships/hyperlink" Target="https://scaoda.wisconsin.gov/scfiles/marijuana/marijuana-072216.pdf" TargetMode="External"/><Relationship Id="rId5" Type="http://schemas.openxmlformats.org/officeDocument/2006/relationships/hyperlink" Target="tel:6082667864" TargetMode="External"/><Relationship Id="rId10" Type="http://schemas.openxmlformats.org/officeDocument/2006/relationships/hyperlink" Target="https://www.dhs.wisconsin.gov/publications/p4/p45718-16.pdf" TargetMode="External"/><Relationship Id="rId4" Type="http://schemas.openxmlformats.org/officeDocument/2006/relationships/hyperlink" Target="mailto:tommy.gubbin@wicourts.gov" TargetMode="External"/><Relationship Id="rId9" Type="http://schemas.openxmlformats.org/officeDocument/2006/relationships/hyperlink" Target="http://www.watcp.org/"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uwstout.edu/profed/nri" TargetMode="External"/><Relationship Id="rId3" Type="http://schemas.openxmlformats.org/officeDocument/2006/relationships/hyperlink" Target="http://www.nadcp.org/" TargetMode="External"/><Relationship Id="rId7" Type="http://schemas.openxmlformats.org/officeDocument/2006/relationships/hyperlink" Target="http://www.ncsc.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courtinnovation.org/" TargetMode="External"/><Relationship Id="rId11" Type="http://schemas.openxmlformats.org/officeDocument/2006/relationships/hyperlink" Target="https://wwwn.cdc.gov/clia/resources/waivedtests/pdf/15_255581-A_Stang_RST_Booklet_508Final.pdf" TargetMode="External"/><Relationship Id="rId5" Type="http://schemas.openxmlformats.org/officeDocument/2006/relationships/hyperlink" Target="http://www.ndci.org/sites/default/files/nadcp/14146_NDCI_Benchbook_v6.pdf" TargetMode="External"/><Relationship Id="rId10" Type="http://schemas.openxmlformats.org/officeDocument/2006/relationships/hyperlink" Target="http://www.samhsa.org/" TargetMode="External"/><Relationship Id="rId4" Type="http://schemas.openxmlformats.org/officeDocument/2006/relationships/hyperlink" Target="http://www.ndci.org/" TargetMode="External"/><Relationship Id="rId9" Type="http://schemas.openxmlformats.org/officeDocument/2006/relationships/hyperlink" Target="http://www.dwicourts.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Nolan-plutchake@opd.wi.gov" TargetMode="External"/><Relationship Id="rId2" Type="http://schemas.openxmlformats.org/officeDocument/2006/relationships/hyperlink" Target="mailto:Katy.burke@wicourts.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dci.org/sites/default/files/nadcp/Key_Componen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watcp.org/wp-content/uploads/2014/04/WATCP_Standards_April-2014.pdf" TargetMode="External"/><Relationship Id="rId4" Type="http://schemas.openxmlformats.org/officeDocument/2006/relationships/hyperlink" Target="http://www.nadcp.org/sites/default/files/nadcp/AdultDrugCourtBestPracticeStandard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43256"/>
            <a:ext cx="6858000" cy="4572000"/>
          </a:xfrm>
          <a:prstGeom prst="rect">
            <a:avLst/>
          </a:prstGeom>
          <a:ln>
            <a:noFill/>
          </a:ln>
          <a:effectLst>
            <a:softEdge rad="112500"/>
          </a:effectLst>
        </p:spPr>
      </p:pic>
      <p:sp>
        <p:nvSpPr>
          <p:cNvPr id="3" name="Content Placeholder 2"/>
          <p:cNvSpPr>
            <a:spLocks noGrp="1"/>
          </p:cNvSpPr>
          <p:nvPr>
            <p:ph type="subTitle" idx="1"/>
          </p:nvPr>
        </p:nvSpPr>
        <p:spPr>
          <a:xfrm>
            <a:off x="1094232" y="4876800"/>
            <a:ext cx="4954250" cy="1271016"/>
          </a:xfrm>
        </p:spPr>
        <p:txBody>
          <a:bodyPr>
            <a:normAutofit/>
          </a:bodyPr>
          <a:lstStyle/>
          <a:p>
            <a:r>
              <a:rPr lang="en-US" b="1" i="1" dirty="0"/>
              <a:t>Empowering and inspiring Courts and communities to </a:t>
            </a:r>
            <a:r>
              <a:rPr lang="en-US" b="1" i="1" dirty="0" smtClean="0"/>
              <a:t>deliver </a:t>
            </a:r>
            <a:r>
              <a:rPr lang="en-US" b="1" i="1" dirty="0"/>
              <a:t>transformative justice.</a:t>
            </a:r>
            <a:endParaRPr lang="en-US" dirty="0"/>
          </a:p>
        </p:txBody>
      </p:sp>
    </p:spTree>
    <p:extLst>
      <p:ext uri="{BB962C8B-B14F-4D97-AF65-F5344CB8AC3E}">
        <p14:creationId xmlns:p14="http://schemas.microsoft.com/office/powerpoint/2010/main" val="249678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court funding &amp; sustainability</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charset="2"/>
              <a:buChar char="Ø"/>
            </a:pPr>
            <a:r>
              <a:rPr lang="en-US" dirty="0"/>
              <a:t>Local financial support</a:t>
            </a:r>
          </a:p>
          <a:p>
            <a:pPr lvl="1">
              <a:buFont typeface="Wingdings" charset="2"/>
              <a:buChar char="Ø"/>
            </a:pPr>
            <a:r>
              <a:rPr lang="en-US" dirty="0"/>
              <a:t>County </a:t>
            </a:r>
            <a:r>
              <a:rPr lang="en-US" dirty="0" smtClean="0"/>
              <a:t>funding (tax levy, county board support)</a:t>
            </a:r>
            <a:endParaRPr lang="en-US" dirty="0"/>
          </a:p>
          <a:p>
            <a:pPr lvl="1">
              <a:buFont typeface="Wingdings" charset="2"/>
              <a:buChar char="Ø"/>
            </a:pPr>
            <a:r>
              <a:rPr lang="en-US" dirty="0"/>
              <a:t>Service Organizations (Lions Clubs, VFW, Knights of Columbus, </a:t>
            </a:r>
            <a:r>
              <a:rPr lang="en-US" dirty="0" err="1"/>
              <a:t>etc</a:t>
            </a:r>
            <a:r>
              <a:rPr lang="en-US" dirty="0"/>
              <a:t>)</a:t>
            </a:r>
          </a:p>
          <a:p>
            <a:pPr lvl="1">
              <a:buFont typeface="Wingdings" charset="2"/>
              <a:buChar char="Ø"/>
            </a:pPr>
            <a:r>
              <a:rPr lang="en-US" dirty="0"/>
              <a:t>501c3 </a:t>
            </a:r>
            <a:r>
              <a:rPr lang="en-US" dirty="0" smtClean="0"/>
              <a:t>organizations</a:t>
            </a:r>
          </a:p>
          <a:p>
            <a:pPr lvl="1">
              <a:buFont typeface="Wingdings" charset="2"/>
              <a:buChar char="Ø"/>
            </a:pPr>
            <a:r>
              <a:rPr lang="en-US" dirty="0" smtClean="0"/>
              <a:t>Participant fees</a:t>
            </a:r>
            <a:endParaRPr lang="en-US" dirty="0"/>
          </a:p>
          <a:p>
            <a:pPr>
              <a:buFont typeface="Wingdings" charset="2"/>
              <a:buChar char="Ø"/>
            </a:pPr>
            <a:r>
              <a:rPr lang="en-US" dirty="0" smtClean="0"/>
              <a:t>State funding </a:t>
            </a:r>
          </a:p>
          <a:p>
            <a:pPr lvl="1">
              <a:buFont typeface="Wingdings" charset="2"/>
              <a:buChar char="Ø"/>
            </a:pPr>
            <a:r>
              <a:rPr lang="en-US" dirty="0" smtClean="0"/>
              <a:t>Wisconsin Department of Justice</a:t>
            </a:r>
          </a:p>
          <a:p>
            <a:pPr lvl="2">
              <a:buFont typeface="Wingdings" charset="2"/>
              <a:buChar char="Ø"/>
            </a:pPr>
            <a:r>
              <a:rPr lang="en-US" dirty="0" smtClean="0"/>
              <a:t>Treatment Alternative and Diversion Program</a:t>
            </a:r>
          </a:p>
          <a:p>
            <a:pPr lvl="1">
              <a:buFont typeface="Wingdings" charset="2"/>
              <a:buChar char="Ø"/>
            </a:pPr>
            <a:r>
              <a:rPr lang="en-US" dirty="0" smtClean="0"/>
              <a:t>Wisconsin Highway Traffic Safety Office</a:t>
            </a:r>
          </a:p>
          <a:p>
            <a:pPr lvl="2">
              <a:buFont typeface="Wingdings" charset="2"/>
              <a:buChar char="Ø"/>
            </a:pPr>
            <a:r>
              <a:rPr lang="en-US" dirty="0" smtClean="0"/>
              <a:t>Funds training for OWI Courts</a:t>
            </a:r>
          </a:p>
          <a:p>
            <a:pPr>
              <a:buFont typeface="Wingdings" charset="2"/>
              <a:buChar char="Ø"/>
            </a:pPr>
            <a:r>
              <a:rPr lang="en-US" dirty="0" smtClean="0"/>
              <a:t>Federal funding</a:t>
            </a:r>
          </a:p>
          <a:p>
            <a:pPr lvl="1">
              <a:buFont typeface="Wingdings" charset="2"/>
              <a:buChar char="Ø"/>
            </a:pPr>
            <a:r>
              <a:rPr lang="en-US" dirty="0" smtClean="0"/>
              <a:t>Substance Abuse and Mental Health Services Association (SAMHSA)</a:t>
            </a:r>
          </a:p>
          <a:p>
            <a:pPr lvl="1">
              <a:buFont typeface="Wingdings" charset="2"/>
              <a:buChar char="Ø"/>
            </a:pPr>
            <a:r>
              <a:rPr lang="en-US" dirty="0" smtClean="0"/>
              <a:t>Bureau of Justice and Information Administration (BJIA) Adult Drug Court Grants</a:t>
            </a:r>
          </a:p>
          <a:p>
            <a:pPr lvl="1">
              <a:buFont typeface="Wingdings" charset="2"/>
              <a:buChar char="Ø"/>
            </a:pPr>
            <a:r>
              <a:rPr lang="en-US" dirty="0" smtClean="0"/>
              <a:t>National Highway Traffic Safety Office (NHTSA)</a:t>
            </a:r>
          </a:p>
        </p:txBody>
      </p:sp>
    </p:spTree>
    <p:extLst>
      <p:ext uri="{BB962C8B-B14F-4D97-AF65-F5344CB8AC3E}">
        <p14:creationId xmlns:p14="http://schemas.microsoft.com/office/powerpoint/2010/main" val="1273063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Alternatives and Diversion (TAD)</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Ø"/>
            </a:pPr>
            <a:r>
              <a:rPr lang="en-US" dirty="0"/>
              <a:t>Enacted through 2005 WI Act 25 to support county efforts that provide treatment and diversion programs for non-violent adult offenders for whom substance abuse was a contributing factor in their criminal activity </a:t>
            </a:r>
          </a:p>
          <a:p>
            <a:pPr>
              <a:buFont typeface="Wingdings" charset="2"/>
              <a:buChar char="Ø"/>
            </a:pPr>
            <a:r>
              <a:rPr lang="en-US" dirty="0"/>
              <a:t>Projects began on January 1, 2007 </a:t>
            </a:r>
          </a:p>
          <a:p>
            <a:pPr>
              <a:buFont typeface="Wingdings" charset="2"/>
              <a:buChar char="Ø"/>
            </a:pPr>
            <a:r>
              <a:rPr lang="en-US" dirty="0"/>
              <a:t>Focus on treatment courts and diversion programs </a:t>
            </a:r>
          </a:p>
          <a:p>
            <a:pPr>
              <a:buFont typeface="Wingdings" charset="2"/>
              <a:buChar char="Ø"/>
            </a:pPr>
            <a:r>
              <a:rPr lang="en-US" dirty="0" smtClean="0"/>
              <a:t>Funded programs address public </a:t>
            </a:r>
            <a:r>
              <a:rPr lang="en-US" dirty="0"/>
              <a:t>safety and reducing costs, jail/prison population, and recidivism </a:t>
            </a:r>
          </a:p>
          <a:p>
            <a:pPr>
              <a:buFont typeface="Wingdings" charset="2"/>
              <a:buChar char="Ø"/>
            </a:pPr>
            <a:r>
              <a:rPr lang="en-US" dirty="0" smtClean="0"/>
              <a:t>Programs must demonstrate the use of </a:t>
            </a:r>
            <a:r>
              <a:rPr lang="en-US" dirty="0"/>
              <a:t>evidence-based practices </a:t>
            </a:r>
          </a:p>
          <a:p>
            <a:endParaRPr lang="en-US" dirty="0"/>
          </a:p>
        </p:txBody>
      </p:sp>
    </p:spTree>
    <p:extLst>
      <p:ext uri="{BB962C8B-B14F-4D97-AF65-F5344CB8AC3E}">
        <p14:creationId xmlns:p14="http://schemas.microsoft.com/office/powerpoint/2010/main" val="1172666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TAD Expansion</a:t>
            </a:r>
            <a:endParaRPr lang="en-US" dirty="0"/>
          </a:p>
        </p:txBody>
      </p:sp>
      <p:sp>
        <p:nvSpPr>
          <p:cNvPr id="3" name="Content Placeholder 2"/>
          <p:cNvSpPr>
            <a:spLocks noGrp="1"/>
          </p:cNvSpPr>
          <p:nvPr>
            <p:ph idx="1"/>
          </p:nvPr>
        </p:nvSpPr>
        <p:spPr/>
        <p:txBody>
          <a:bodyPr/>
          <a:lstStyle/>
          <a:p>
            <a:pPr>
              <a:buFont typeface="Wingdings" charset="2"/>
              <a:buChar char="Ø"/>
            </a:pPr>
            <a:r>
              <a:rPr lang="en-US" dirty="0"/>
              <a:t>From 2007-2013, the TAD program was funded at approximately $1 million, and included 9 county sites </a:t>
            </a:r>
          </a:p>
          <a:p>
            <a:pPr>
              <a:buFont typeface="Wingdings" charset="2"/>
              <a:buChar char="Ø"/>
            </a:pPr>
            <a:r>
              <a:rPr lang="en-US" dirty="0"/>
              <a:t>In 2014, the TAD program was expanded by $3 million, and increased to 36 county and tribal sites </a:t>
            </a:r>
          </a:p>
          <a:p>
            <a:pPr>
              <a:buFont typeface="Wingdings" charset="2"/>
              <a:buChar char="Ø"/>
            </a:pPr>
            <a:r>
              <a:rPr lang="en-US" dirty="0"/>
              <a:t>For calendar year 2018, the TAD program has been further increased to a total of almost $6.5 million, and now funds projects in 51 counties and 2 tribes </a:t>
            </a:r>
          </a:p>
        </p:txBody>
      </p:sp>
    </p:spTree>
    <p:extLst>
      <p:ext uri="{BB962C8B-B14F-4D97-AF65-F5344CB8AC3E}">
        <p14:creationId xmlns:p14="http://schemas.microsoft.com/office/powerpoint/2010/main" val="110426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xmlns="" id="{D7C08167-CFBF-4DCB-8E96-04970AB110F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905226" y="2963333"/>
            <a:ext cx="2236394" cy="3208867"/>
            <a:chOff x="9206969" y="2963333"/>
            <a:chExt cx="2981858" cy="3208867"/>
          </a:xfrm>
        </p:grpSpPr>
        <p:cxnSp>
          <p:nvCxnSpPr>
            <p:cNvPr id="72" name="Straight Connector 71">
              <a:extLst>
                <a:ext uri="{FF2B5EF4-FFF2-40B4-BE49-F238E27FC236}">
                  <a16:creationId xmlns:a16="http://schemas.microsoft.com/office/drawing/2014/main" xmlns="" id="{82AB236E-3A06-4660-8CAC-76D68F90A5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xmlns="" id="{F9EDA09C-3BE4-42FE-9F11-C3AC64F2E99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xmlns="" id="{B8DC8663-F36E-48C0-AFDE-8DC2D7BD6F2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xmlns="" id="{4D90957B-E13E-454D-B812-E6716E7DEBCF}"/>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xmlns="" id="{D630C507-BE71-4AEB-ABDB-AC2BAB3DA6E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78" name="Rectangle 77">
            <a:extLst>
              <a:ext uri="{FF2B5EF4-FFF2-40B4-BE49-F238E27FC236}">
                <a16:creationId xmlns:a16="http://schemas.microsoft.com/office/drawing/2014/main" xmlns="" id="{67F84261-A3CA-4582-9140-52B55E003E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Snip Diagonal Corner Rectangle 24">
            <a:extLst>
              <a:ext uri="{FF2B5EF4-FFF2-40B4-BE49-F238E27FC236}">
                <a16:creationId xmlns:a16="http://schemas.microsoft.com/office/drawing/2014/main" xmlns="" id="{A9A3A371-2626-4D0B-A413-72DAB9F7FC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742" y="620722"/>
            <a:ext cx="4931622"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5" name="Picture 1" descr="age5image1786368"/>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088" r="2" b="1227"/>
          <a:stretch/>
        </p:blipFill>
        <p:spPr bwMode="auto">
          <a:xfrm>
            <a:off x="599304" y="786117"/>
            <a:ext cx="2483340" cy="2967046"/>
          </a:xfrm>
          <a:custGeom>
            <a:avLst/>
            <a:gdLst>
              <a:gd name="connsiteX0" fmla="*/ 534609 w 3311119"/>
              <a:gd name="connsiteY0" fmla="*/ 0 h 2967046"/>
              <a:gd name="connsiteX1" fmla="*/ 3311119 w 3311119"/>
              <a:gd name="connsiteY1" fmla="*/ 0 h 2967046"/>
              <a:gd name="connsiteX2" fmla="*/ 3311119 w 3311119"/>
              <a:gd name="connsiteY2" fmla="*/ 2967046 h 2967046"/>
              <a:gd name="connsiteX3" fmla="*/ 0 w 3311119"/>
              <a:gd name="connsiteY3" fmla="*/ 2967046 h 2967046"/>
              <a:gd name="connsiteX4" fmla="*/ 0 w 3311119"/>
              <a:gd name="connsiteY4" fmla="*/ 534609 h 2967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1119" h="2967046">
                <a:moveTo>
                  <a:pt x="534609" y="0"/>
                </a:moveTo>
                <a:lnTo>
                  <a:pt x="3311119" y="0"/>
                </a:lnTo>
                <a:lnTo>
                  <a:pt x="3311119" y="2967046"/>
                </a:lnTo>
                <a:lnTo>
                  <a:pt x="0" y="2967046"/>
                </a:lnTo>
                <a:lnTo>
                  <a:pt x="0" y="534609"/>
                </a:lnTo>
                <a:close/>
              </a:path>
            </a:pathLst>
          </a:custGeom>
          <a:noFill/>
          <a:extLst>
            <a:ext uri="{909E8E84-426E-40DD-AFC4-6F175D3DCCD1}">
              <a14:hiddenFill xmlns:a14="http://schemas.microsoft.com/office/drawing/2010/main">
                <a:solidFill>
                  <a:srgbClr val="FFFFFF"/>
                </a:solidFill>
              </a14:hiddenFill>
            </a:ext>
          </a:extLst>
        </p:spPr>
      </p:pic>
      <p:sp useBgFill="1">
        <p:nvSpPr>
          <p:cNvPr id="82" name="Rectangle 81">
            <a:extLst>
              <a:ext uri="{FF2B5EF4-FFF2-40B4-BE49-F238E27FC236}">
                <a16:creationId xmlns:a16="http://schemas.microsoft.com/office/drawing/2014/main" xmlns="" id="{E58E9486-B347-4A84-86F6-6379D40251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90184" y="786117"/>
            <a:ext cx="2098428" cy="17021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xmlns="" id="{43378D1D-D309-4FED-9368-73373F59FB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9304" y="3883046"/>
            <a:ext cx="2483339" cy="18591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ge5image1787936"/>
          <p:cNvPicPr>
            <a:picLocks noGrp="1" noChangeAspect="1" noChangeArrowheads="1"/>
          </p:cNvPicPr>
          <p:nvPr>
            <p:ph sz="quarter" idx="4"/>
          </p:nvPr>
        </p:nvPicPr>
        <p:blipFill rotWithShape="1">
          <a:blip r:embed="rId4" cstate="print">
            <a:extLst>
              <a:ext uri="{28A0092B-C50C-407E-A947-70E740481C1C}">
                <a14:useLocalDpi xmlns:a14="http://schemas.microsoft.com/office/drawing/2010/main" val="0"/>
              </a:ext>
            </a:extLst>
          </a:blip>
          <a:srcRect l="6246" r="12937" b="-1"/>
          <a:stretch/>
        </p:blipFill>
        <p:spPr bwMode="auto">
          <a:xfrm>
            <a:off x="3187804" y="2618147"/>
            <a:ext cx="2095514" cy="3124019"/>
          </a:xfrm>
          <a:custGeom>
            <a:avLst/>
            <a:gdLst>
              <a:gd name="connsiteX0" fmla="*/ 0 w 2794018"/>
              <a:gd name="connsiteY0" fmla="*/ 0 h 3124019"/>
              <a:gd name="connsiteX1" fmla="*/ 2794018 w 2794018"/>
              <a:gd name="connsiteY1" fmla="*/ 0 h 3124019"/>
              <a:gd name="connsiteX2" fmla="*/ 2794018 w 2794018"/>
              <a:gd name="connsiteY2" fmla="*/ 2589410 h 3124019"/>
              <a:gd name="connsiteX3" fmla="*/ 2259409 w 2794018"/>
              <a:gd name="connsiteY3" fmla="*/ 3124019 h 3124019"/>
              <a:gd name="connsiteX4" fmla="*/ 0 w 2794018"/>
              <a:gd name="connsiteY4" fmla="*/ 3124019 h 3124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4018" h="3124019">
                <a:moveTo>
                  <a:pt x="0" y="0"/>
                </a:moveTo>
                <a:lnTo>
                  <a:pt x="2794018" y="0"/>
                </a:lnTo>
                <a:lnTo>
                  <a:pt x="2794018" y="2589410"/>
                </a:lnTo>
                <a:lnTo>
                  <a:pt x="2259409" y="3124019"/>
                </a:lnTo>
                <a:lnTo>
                  <a:pt x="0" y="3124019"/>
                </a:lnTo>
                <a:close/>
              </a:path>
            </a:pathLst>
          </a:custGeom>
          <a:noFill/>
          <a:extLst>
            <a:ext uri="{909E8E84-426E-40DD-AFC4-6F175D3DCCD1}">
              <a14:hiddenFill xmlns:a14="http://schemas.microsoft.com/office/drawing/2010/main">
                <a:solidFill>
                  <a:srgbClr val="FFFFFF"/>
                </a:solidFill>
              </a14:hiddenFill>
            </a:ext>
          </a:extLst>
        </p:spPr>
      </p:pic>
      <p:grpSp>
        <p:nvGrpSpPr>
          <p:cNvPr id="86" name="Group 85">
            <a:extLst>
              <a:ext uri="{FF2B5EF4-FFF2-40B4-BE49-F238E27FC236}">
                <a16:creationId xmlns:a16="http://schemas.microsoft.com/office/drawing/2014/main" xmlns="" id="{11441CF3-0798-4235-8169-D9DE3F44532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905226" y="2963333"/>
            <a:ext cx="2236394" cy="3208867"/>
            <a:chOff x="9206969" y="2963333"/>
            <a:chExt cx="2981858" cy="3208867"/>
          </a:xfrm>
        </p:grpSpPr>
        <p:cxnSp>
          <p:nvCxnSpPr>
            <p:cNvPr id="87" name="Straight Connector 86">
              <a:extLst>
                <a:ext uri="{FF2B5EF4-FFF2-40B4-BE49-F238E27FC236}">
                  <a16:creationId xmlns:a16="http://schemas.microsoft.com/office/drawing/2014/main" xmlns="" id="{8BFDDE84-4571-4157-9C44-BD07258AB3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xmlns="" id="{52C06DCB-03A4-4B69-94EA-01CD2B22029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xmlns="" id="{01C01C8A-334A-4ACA-8A39-553C7C48521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xmlns="" id="{756926C1-ABE8-40F4-8ED4-F719F56E19E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xmlns="" id="{5E79ACD7-7A94-47ED-88E9-C54ECCC5C713}"/>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5649532" y="620722"/>
            <a:ext cx="2639061" cy="1142462"/>
          </a:xfrm>
        </p:spPr>
        <p:txBody>
          <a:bodyPr vert="horz" lIns="91440" tIns="45720" rIns="91440" bIns="45720" rtlCol="0" anchor="b">
            <a:normAutofit/>
          </a:bodyPr>
          <a:lstStyle/>
          <a:p>
            <a:r>
              <a:rPr lang="en-US" sz="2400"/>
              <a:t>Tad expansion</a:t>
            </a:r>
          </a:p>
        </p:txBody>
      </p:sp>
      <p:sp>
        <p:nvSpPr>
          <p:cNvPr id="3" name="Content Placeholder 2"/>
          <p:cNvSpPr>
            <a:spLocks noGrp="1"/>
          </p:cNvSpPr>
          <p:nvPr>
            <p:ph sz="half" idx="13"/>
          </p:nvPr>
        </p:nvSpPr>
        <p:spPr>
          <a:xfrm>
            <a:off x="5649532" y="1822449"/>
            <a:ext cx="2609564" cy="3070226"/>
          </a:xfrm>
        </p:spPr>
        <p:txBody>
          <a:bodyPr vert="horz" lIns="91440" tIns="45720" rIns="91440" bIns="45720" rtlCol="0" anchor="t">
            <a:normAutofit/>
          </a:bodyPr>
          <a:lstStyle/>
          <a:p>
            <a:endParaRPr lang="en-US" sz="1200"/>
          </a:p>
        </p:txBody>
      </p:sp>
    </p:spTree>
    <p:extLst>
      <p:ext uri="{BB962C8B-B14F-4D97-AF65-F5344CB8AC3E}">
        <p14:creationId xmlns:p14="http://schemas.microsoft.com/office/powerpoint/2010/main" val="1830880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Key Components of a drug court</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smtClean="0"/>
              <a:t>Drug courts integrate alcohol and other drug treatment services with justice system case processing</a:t>
            </a:r>
          </a:p>
          <a:p>
            <a:pPr marL="457200" indent="-457200">
              <a:buFont typeface="+mj-lt"/>
              <a:buAutoNum type="arabicPeriod"/>
            </a:pPr>
            <a:r>
              <a:rPr lang="en-US" dirty="0" smtClean="0"/>
              <a:t>Using a non-adversarial approach, prosecution and defense counsel promote public safety while protecting participants’ due process rights</a:t>
            </a:r>
          </a:p>
          <a:p>
            <a:pPr marL="457200" indent="-457200">
              <a:buFont typeface="+mj-lt"/>
              <a:buAutoNum type="arabicPeriod"/>
            </a:pPr>
            <a:r>
              <a:rPr lang="en-US" dirty="0" smtClean="0"/>
              <a:t>Eligible participants are identified early and promptly placed in the drug court program</a:t>
            </a:r>
          </a:p>
          <a:p>
            <a:pPr marL="457200" indent="-457200">
              <a:buFont typeface="+mj-lt"/>
              <a:buAutoNum type="arabicPeriod"/>
            </a:pPr>
            <a:r>
              <a:rPr lang="en-US" dirty="0" smtClean="0"/>
              <a:t>Drug courts provide access to a continuum of alcohol, drug, and other related treatment and rehabilitation services</a:t>
            </a:r>
          </a:p>
          <a:p>
            <a:pPr marL="457200" indent="-457200">
              <a:buFont typeface="+mj-lt"/>
              <a:buAutoNum type="arabicPeriod"/>
            </a:pPr>
            <a:r>
              <a:rPr lang="en-US" dirty="0" smtClean="0"/>
              <a:t>Abstinence is monitored by frequent alcohol and other drug testing</a:t>
            </a:r>
          </a:p>
          <a:p>
            <a:pPr marL="457200" indent="-457200">
              <a:buFont typeface="+mj-lt"/>
              <a:buAutoNum type="arabicPeriod"/>
            </a:pPr>
            <a:endParaRPr lang="en-US" dirty="0"/>
          </a:p>
        </p:txBody>
      </p:sp>
    </p:spTree>
    <p:extLst>
      <p:ext uri="{BB962C8B-B14F-4D97-AF65-F5344CB8AC3E}">
        <p14:creationId xmlns:p14="http://schemas.microsoft.com/office/powerpoint/2010/main" val="4132638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Key components of a drug court</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buFont typeface="+mj-lt"/>
              <a:buAutoNum type="arabicPeriod" startAt="6"/>
            </a:pPr>
            <a:r>
              <a:rPr lang="en-US" dirty="0"/>
              <a:t>A coordinated strategy governs drug court responses to participants’ </a:t>
            </a:r>
            <a:r>
              <a:rPr lang="en-US" dirty="0" smtClean="0"/>
              <a:t>compliance</a:t>
            </a:r>
            <a:endParaRPr lang="en-US" dirty="0"/>
          </a:p>
          <a:p>
            <a:pPr marL="457200" indent="-457200">
              <a:buFont typeface="+mj-lt"/>
              <a:buAutoNum type="arabicPeriod" startAt="6"/>
            </a:pPr>
            <a:r>
              <a:rPr lang="en-US" dirty="0"/>
              <a:t>Ongoing judicial interaction with each drug court participant is </a:t>
            </a:r>
            <a:r>
              <a:rPr lang="en-US" dirty="0" smtClean="0"/>
              <a:t>essential</a:t>
            </a:r>
          </a:p>
          <a:p>
            <a:pPr marL="457200" indent="-457200">
              <a:buFont typeface="+mj-lt"/>
              <a:buAutoNum type="arabicPeriod" startAt="6"/>
            </a:pPr>
            <a:r>
              <a:rPr lang="en-US" dirty="0"/>
              <a:t>Monitoring and evaluation measure the achievement of program goals and gauge </a:t>
            </a:r>
            <a:r>
              <a:rPr lang="en-US" dirty="0" smtClean="0"/>
              <a:t>effectiveness</a:t>
            </a:r>
          </a:p>
          <a:p>
            <a:pPr marL="457200" indent="-457200">
              <a:buFont typeface="+mj-lt"/>
              <a:buAutoNum type="arabicPeriod" startAt="6"/>
            </a:pPr>
            <a:r>
              <a:rPr lang="en-US" dirty="0"/>
              <a:t>Continuing interdisciplinary education promotes effective drug court planning, implementation, and </a:t>
            </a:r>
            <a:r>
              <a:rPr lang="en-US" dirty="0" smtClean="0"/>
              <a:t>operations</a:t>
            </a:r>
          </a:p>
          <a:p>
            <a:pPr marL="457200" indent="-457200">
              <a:buFont typeface="+mj-lt"/>
              <a:buAutoNum type="arabicPeriod" startAt="6"/>
            </a:pPr>
            <a:r>
              <a:rPr lang="en-US" dirty="0"/>
              <a:t>Forging partnerships among drug courts, public agencies, and community-based organizations generates local support and enhances drug court program effectiveness</a:t>
            </a:r>
          </a:p>
        </p:txBody>
      </p:sp>
    </p:spTree>
    <p:extLst>
      <p:ext uri="{BB962C8B-B14F-4D97-AF65-F5344CB8AC3E}">
        <p14:creationId xmlns:p14="http://schemas.microsoft.com/office/powerpoint/2010/main" val="364929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9144000" cy="1524000"/>
          </a:xfrm>
        </p:spPr>
        <p:txBody>
          <a:bodyPr>
            <a:normAutofit fontScale="90000"/>
          </a:bodyPr>
          <a:lstStyle/>
          <a:p>
            <a:r>
              <a:rPr lang="en-US" dirty="0" smtClean="0"/>
              <a:t>Component #1:  Integrate Substance use treatment services with justice system case processing</a:t>
            </a:r>
            <a:endParaRPr lang="en-US" dirty="0"/>
          </a:p>
        </p:txBody>
      </p:sp>
      <p:sp>
        <p:nvSpPr>
          <p:cNvPr id="3" name="Content Placeholder 2"/>
          <p:cNvSpPr>
            <a:spLocks noGrp="1"/>
          </p:cNvSpPr>
          <p:nvPr>
            <p:ph idx="1"/>
          </p:nvPr>
        </p:nvSpPr>
        <p:spPr>
          <a:xfrm>
            <a:off x="838200" y="1447800"/>
            <a:ext cx="6554867" cy="4572000"/>
          </a:xfrm>
        </p:spPr>
        <p:txBody>
          <a:bodyPr/>
          <a:lstStyle/>
          <a:p>
            <a:pPr>
              <a:buFont typeface="Wingdings" charset="2"/>
              <a:buChar char="Ø"/>
            </a:pPr>
            <a:r>
              <a:rPr lang="en-US" altLang="en-US" dirty="0"/>
              <a:t>Drug courts use a team approach to promote recovery through a coordinated response to offenders </a:t>
            </a:r>
            <a:r>
              <a:rPr lang="en-US" altLang="en-US" dirty="0" smtClean="0"/>
              <a:t>with a substance use disorder</a:t>
            </a:r>
            <a:endParaRPr lang="en-US" altLang="en-US" dirty="0"/>
          </a:p>
          <a:p>
            <a:pPr lvl="1">
              <a:buFont typeface="Wingdings" charset="2"/>
              <a:buChar char="Ø"/>
            </a:pPr>
            <a:r>
              <a:rPr lang="en-US" altLang="en-US" dirty="0"/>
              <a:t>Collaboration of judges, prosecutors, defense counsel, probation authorities, other corrections personnel, law enforcement, pretrial services, local service providers, and the community</a:t>
            </a:r>
          </a:p>
          <a:p>
            <a:pPr>
              <a:buFont typeface="Wingdings" charset="2"/>
              <a:buChar char="Ø"/>
            </a:pPr>
            <a:endParaRPr lang="en-US" altLang="en-US" dirty="0"/>
          </a:p>
          <a:p>
            <a:pPr>
              <a:buFont typeface="Wingdings" charset="2"/>
              <a:buChar char="Ø"/>
            </a:pPr>
            <a:r>
              <a:rPr lang="en-US" altLang="en-US" dirty="0"/>
              <a:t>Drug courts employ a multi-phased treatment process</a:t>
            </a:r>
          </a:p>
        </p:txBody>
      </p:sp>
    </p:spTree>
    <p:extLst>
      <p:ext uri="{BB962C8B-B14F-4D97-AF65-F5344CB8AC3E}">
        <p14:creationId xmlns:p14="http://schemas.microsoft.com/office/powerpoint/2010/main" val="1598978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57" y="152400"/>
            <a:ext cx="8229600" cy="1318384"/>
          </a:xfrm>
        </p:spPr>
        <p:txBody>
          <a:bodyPr/>
          <a:lstStyle/>
          <a:p>
            <a:r>
              <a:rPr lang="en-US" dirty="0" smtClean="0"/>
              <a:t>Component #2:  non-adversarial approach</a:t>
            </a:r>
            <a:endParaRPr lang="en-US" dirty="0"/>
          </a:p>
        </p:txBody>
      </p:sp>
      <p:sp>
        <p:nvSpPr>
          <p:cNvPr id="3" name="Content Placeholder 2"/>
          <p:cNvSpPr>
            <a:spLocks noGrp="1"/>
          </p:cNvSpPr>
          <p:nvPr>
            <p:ph idx="1"/>
          </p:nvPr>
        </p:nvSpPr>
        <p:spPr>
          <a:xfrm>
            <a:off x="762000" y="1371600"/>
            <a:ext cx="6554867" cy="4148670"/>
          </a:xfrm>
        </p:spPr>
        <p:txBody>
          <a:bodyPr/>
          <a:lstStyle/>
          <a:p>
            <a:pPr>
              <a:buFont typeface="Wingdings" charset="2"/>
              <a:buChar char="Ø"/>
            </a:pPr>
            <a:r>
              <a:rPr lang="en-US" altLang="en-US" dirty="0"/>
              <a:t>The prosecutor and defense counsel must shed their traditional adversarial courtroom relationship and work together as a team</a:t>
            </a:r>
          </a:p>
          <a:p>
            <a:pPr>
              <a:buFont typeface="Wingdings" charset="2"/>
              <a:buChar char="Ø"/>
            </a:pPr>
            <a:r>
              <a:rPr lang="en-US" altLang="en-US" dirty="0"/>
              <a:t>Prosecutors and defense counsel participate in the design of screening, eligibility, and case-processing policies and procedures to guarantee due process rights and public safety needs are served</a:t>
            </a:r>
          </a:p>
        </p:txBody>
      </p:sp>
    </p:spTree>
    <p:extLst>
      <p:ext uri="{BB962C8B-B14F-4D97-AF65-F5344CB8AC3E}">
        <p14:creationId xmlns:p14="http://schemas.microsoft.com/office/powerpoint/2010/main" val="823945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6554867" cy="1524000"/>
          </a:xfrm>
        </p:spPr>
        <p:txBody>
          <a:bodyPr/>
          <a:lstStyle/>
          <a:p>
            <a:r>
              <a:rPr lang="en-US" dirty="0" smtClean="0"/>
              <a:t>Component #3:  eligibility</a:t>
            </a:r>
            <a:endParaRPr lang="en-US" dirty="0"/>
          </a:p>
        </p:txBody>
      </p:sp>
      <p:sp>
        <p:nvSpPr>
          <p:cNvPr id="3" name="Content Placeholder 2"/>
          <p:cNvSpPr>
            <a:spLocks noGrp="1"/>
          </p:cNvSpPr>
          <p:nvPr>
            <p:ph idx="1"/>
          </p:nvPr>
        </p:nvSpPr>
        <p:spPr>
          <a:xfrm>
            <a:off x="381000" y="914400"/>
            <a:ext cx="8077200" cy="4876800"/>
          </a:xfrm>
        </p:spPr>
        <p:txBody>
          <a:bodyPr>
            <a:normAutofit/>
          </a:bodyPr>
          <a:lstStyle/>
          <a:p>
            <a:pPr>
              <a:lnSpc>
                <a:spcPct val="90000"/>
              </a:lnSpc>
              <a:buFont typeface="Wingdings" charset="2"/>
              <a:buChar char="Ø"/>
            </a:pPr>
            <a:r>
              <a:rPr lang="en-US" altLang="en-US" sz="2400" dirty="0"/>
              <a:t>Eligible participants are identified early and promptly and placed in the drug court program</a:t>
            </a:r>
          </a:p>
          <a:p>
            <a:pPr>
              <a:lnSpc>
                <a:spcPct val="90000"/>
              </a:lnSpc>
              <a:buFont typeface="Wingdings" charset="2"/>
              <a:buChar char="Ø"/>
            </a:pPr>
            <a:r>
              <a:rPr lang="en-US" altLang="en-US" sz="2400" dirty="0"/>
              <a:t>Eligibility criteria is based on established written criteria</a:t>
            </a:r>
          </a:p>
          <a:p>
            <a:pPr>
              <a:lnSpc>
                <a:spcPct val="90000"/>
              </a:lnSpc>
              <a:buFont typeface="Wingdings" charset="2"/>
              <a:buChar char="Ø"/>
            </a:pPr>
            <a:r>
              <a:rPr lang="en-US" altLang="en-US" sz="2400" dirty="0"/>
              <a:t>A participant’s initial appearance before the drug court judge occurs immediately after arrest or apprehension  </a:t>
            </a:r>
          </a:p>
        </p:txBody>
      </p:sp>
    </p:spTree>
    <p:extLst>
      <p:ext uri="{BB962C8B-B14F-4D97-AF65-F5344CB8AC3E}">
        <p14:creationId xmlns:p14="http://schemas.microsoft.com/office/powerpoint/2010/main" val="922941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771"/>
            <a:ext cx="8991600" cy="1524000"/>
          </a:xfrm>
        </p:spPr>
        <p:txBody>
          <a:bodyPr>
            <a:normAutofit fontScale="90000"/>
          </a:bodyPr>
          <a:lstStyle/>
          <a:p>
            <a:r>
              <a:rPr lang="en-US" dirty="0" smtClean="0"/>
              <a:t>Component #4:  Access to continuum of Substance use treatment and rehabilitation services</a:t>
            </a:r>
            <a:endParaRPr lang="en-US" dirty="0"/>
          </a:p>
        </p:txBody>
      </p:sp>
      <p:sp>
        <p:nvSpPr>
          <p:cNvPr id="3" name="Content Placeholder 2"/>
          <p:cNvSpPr>
            <a:spLocks noGrp="1"/>
          </p:cNvSpPr>
          <p:nvPr>
            <p:ph idx="1"/>
          </p:nvPr>
        </p:nvSpPr>
        <p:spPr>
          <a:xfrm>
            <a:off x="762000" y="1066800"/>
            <a:ext cx="7162800" cy="5486400"/>
          </a:xfrm>
        </p:spPr>
        <p:txBody>
          <a:bodyPr>
            <a:normAutofit/>
          </a:bodyPr>
          <a:lstStyle/>
          <a:p>
            <a:pPr>
              <a:spcAft>
                <a:spcPts val="0"/>
              </a:spcAft>
              <a:buFont typeface="Wingdings" charset="2"/>
              <a:buChar char="Ø"/>
              <a:defRPr/>
            </a:pPr>
            <a:r>
              <a:rPr lang="en-US" altLang="en-US" dirty="0"/>
              <a:t>The therapeutic team (</a:t>
            </a:r>
            <a:r>
              <a:rPr lang="en-US" altLang="en-US" i="1" dirty="0"/>
              <a:t>judge, treatment providers, lawyers, case managers, and supervisors)</a:t>
            </a:r>
            <a:r>
              <a:rPr lang="en-US" altLang="en-US" dirty="0"/>
              <a:t> maintains frequent, regular communication to provide timely reporting of a participant’s progress and to insure timely responses to compliance and noncompliance</a:t>
            </a:r>
          </a:p>
          <a:p>
            <a:pPr>
              <a:spcAft>
                <a:spcPts val="0"/>
              </a:spcAft>
              <a:buFont typeface="Wingdings" charset="2"/>
              <a:buChar char="Ø"/>
              <a:defRPr/>
            </a:pPr>
            <a:r>
              <a:rPr lang="en-US" altLang="en-US" dirty="0"/>
              <a:t>The drug court team must consider co-occurring factors such as mental illness, homelessness, medical problems, </a:t>
            </a:r>
            <a:r>
              <a:rPr lang="en-US" altLang="en-US" dirty="0" smtClean="0"/>
              <a:t>unemployment </a:t>
            </a:r>
            <a:r>
              <a:rPr lang="en-US" altLang="en-US" dirty="0"/>
              <a:t>to insure proper linkages to address these needs</a:t>
            </a:r>
          </a:p>
          <a:p>
            <a:pPr>
              <a:spcAft>
                <a:spcPts val="0"/>
              </a:spcAft>
              <a:buFont typeface="Wingdings" charset="2"/>
              <a:buChar char="Ø"/>
              <a:defRPr/>
            </a:pPr>
            <a:r>
              <a:rPr lang="en-US" altLang="en-US" dirty="0"/>
              <a:t>Treatment services must be accessible</a:t>
            </a:r>
          </a:p>
          <a:p>
            <a:pPr>
              <a:spcAft>
                <a:spcPts val="0"/>
              </a:spcAft>
              <a:buFont typeface="Wingdings" charset="2"/>
              <a:buChar char="Ø"/>
              <a:defRPr/>
            </a:pPr>
            <a:r>
              <a:rPr lang="en-US" altLang="en-US" dirty="0"/>
              <a:t>Treatment services must be compliant with federal and state regulations</a:t>
            </a:r>
          </a:p>
          <a:p>
            <a:endParaRPr lang="en-US" dirty="0"/>
          </a:p>
        </p:txBody>
      </p:sp>
    </p:spTree>
    <p:extLst>
      <p:ext uri="{BB962C8B-B14F-4D97-AF65-F5344CB8AC3E}">
        <p14:creationId xmlns:p14="http://schemas.microsoft.com/office/powerpoint/2010/main" val="103317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228600"/>
            <a:ext cx="6554867" cy="1524000"/>
          </a:xfrm>
        </p:spPr>
        <p:txBody>
          <a:bodyPr>
            <a:normAutofit/>
          </a:bodyPr>
          <a:lstStyle/>
          <a:p>
            <a:r>
              <a:rPr lang="en-US" dirty="0" smtClean="0"/>
              <a:t>what is watcp</a:t>
            </a:r>
            <a:r>
              <a:rPr lang="en-US" dirty="0"/>
              <a:t>?</a:t>
            </a:r>
          </a:p>
        </p:txBody>
      </p:sp>
      <p:sp>
        <p:nvSpPr>
          <p:cNvPr id="3" name="Content Placeholder 2"/>
          <p:cNvSpPr>
            <a:spLocks noGrp="1"/>
          </p:cNvSpPr>
          <p:nvPr>
            <p:ph idx="1"/>
          </p:nvPr>
        </p:nvSpPr>
        <p:spPr>
          <a:xfrm>
            <a:off x="866774" y="1600200"/>
            <a:ext cx="6554867" cy="3767670"/>
          </a:xfrm>
        </p:spPr>
        <p:txBody>
          <a:bodyPr>
            <a:normAutofit fontScale="92500" lnSpcReduction="10000"/>
          </a:bodyPr>
          <a:lstStyle/>
          <a:p>
            <a:pPr>
              <a:buFont typeface="Wingdings" charset="2"/>
              <a:buChar char="Ø"/>
            </a:pPr>
            <a:r>
              <a:rPr lang="en-US" dirty="0" smtClean="0"/>
              <a:t>WATCP is a professional </a:t>
            </a:r>
            <a:r>
              <a:rPr lang="en-US" dirty="0"/>
              <a:t>organization representing the interests </a:t>
            </a:r>
            <a:r>
              <a:rPr lang="en-US" dirty="0" smtClean="0"/>
              <a:t>of problem solving courts in the </a:t>
            </a:r>
            <a:r>
              <a:rPr lang="en-US" dirty="0"/>
              <a:t>State of </a:t>
            </a:r>
            <a:r>
              <a:rPr lang="en-US" dirty="0" smtClean="0"/>
              <a:t>Wisconsin.</a:t>
            </a:r>
          </a:p>
          <a:p>
            <a:pPr>
              <a:buFont typeface="Wingdings" charset="2"/>
              <a:buChar char="Ø"/>
            </a:pPr>
            <a:r>
              <a:rPr lang="en-US" dirty="0"/>
              <a:t>The Association is governed by Board of 22 multidisciplinary Directors elected by the Membership</a:t>
            </a:r>
          </a:p>
          <a:p>
            <a:pPr>
              <a:buFont typeface="Wingdings" charset="2"/>
              <a:buChar char="Ø"/>
            </a:pPr>
            <a:r>
              <a:rPr lang="en-US" dirty="0" smtClean="0"/>
              <a:t>The multidisciplinary </a:t>
            </a:r>
            <a:r>
              <a:rPr lang="en-US" dirty="0"/>
              <a:t>membership includes judges, prosecutors, defense attorneys, court administrators, treatment providers, probation and community corrections officers, </a:t>
            </a:r>
            <a:r>
              <a:rPr lang="en-US" dirty="0" smtClean="0"/>
              <a:t>law enforcement, social </a:t>
            </a:r>
            <a:r>
              <a:rPr lang="en-US" dirty="0"/>
              <a:t>service caseworkers, </a:t>
            </a:r>
            <a:r>
              <a:rPr lang="en-US" dirty="0" smtClean="0"/>
              <a:t>state stakeholders, and </a:t>
            </a:r>
            <a:r>
              <a:rPr lang="en-US" dirty="0"/>
              <a:t>other </a:t>
            </a:r>
            <a:r>
              <a:rPr lang="en-US" dirty="0" smtClean="0"/>
              <a:t>professionals </a:t>
            </a:r>
            <a:r>
              <a:rPr lang="en-US" dirty="0"/>
              <a:t>in the field of treatment courts</a:t>
            </a:r>
            <a:r>
              <a:rPr lang="en-US" dirty="0" smtClean="0"/>
              <a:t>.</a:t>
            </a:r>
          </a:p>
        </p:txBody>
      </p:sp>
    </p:spTree>
    <p:extLst>
      <p:ext uri="{BB962C8B-B14F-4D97-AF65-F5344CB8AC3E}">
        <p14:creationId xmlns:p14="http://schemas.microsoft.com/office/powerpoint/2010/main" val="1316138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554867" cy="1524000"/>
          </a:xfrm>
        </p:spPr>
        <p:txBody>
          <a:bodyPr/>
          <a:lstStyle/>
          <a:p>
            <a:r>
              <a:rPr lang="en-US" dirty="0" smtClean="0"/>
              <a:t>Component #5:  drug testing </a:t>
            </a:r>
            <a:endParaRPr lang="en-US" dirty="0"/>
          </a:p>
        </p:txBody>
      </p:sp>
      <p:sp>
        <p:nvSpPr>
          <p:cNvPr id="3" name="Content Placeholder 2"/>
          <p:cNvSpPr>
            <a:spLocks noGrp="1"/>
          </p:cNvSpPr>
          <p:nvPr>
            <p:ph idx="1"/>
          </p:nvPr>
        </p:nvSpPr>
        <p:spPr>
          <a:xfrm>
            <a:off x="805543" y="1371600"/>
            <a:ext cx="7315200" cy="5337629"/>
          </a:xfrm>
        </p:spPr>
        <p:txBody>
          <a:bodyPr>
            <a:normAutofit/>
          </a:bodyPr>
          <a:lstStyle/>
          <a:p>
            <a:pPr>
              <a:buFont typeface="Wingdings" charset="2"/>
              <a:buChar char="Ø"/>
            </a:pPr>
            <a:r>
              <a:rPr lang="en-US" altLang="en-US" dirty="0"/>
              <a:t>Abstinence is monitored by random and frequent alcohol and other drug testing</a:t>
            </a:r>
          </a:p>
          <a:p>
            <a:pPr>
              <a:buFont typeface="Wingdings" charset="2"/>
              <a:buChar char="Ø"/>
            </a:pPr>
            <a:r>
              <a:rPr lang="en-US" altLang="en-US" dirty="0"/>
              <a:t>Testing occurs no less than twice a week </a:t>
            </a:r>
            <a:r>
              <a:rPr lang="en-US" altLang="en-US" dirty="0" smtClean="0"/>
              <a:t>in </a:t>
            </a:r>
            <a:r>
              <a:rPr lang="en-US" altLang="en-US" dirty="0"/>
              <a:t>drug court</a:t>
            </a:r>
          </a:p>
          <a:p>
            <a:pPr>
              <a:buFont typeface="Wingdings" charset="2"/>
              <a:buChar char="Ø"/>
            </a:pPr>
            <a:r>
              <a:rPr lang="en-US" altLang="en-US" dirty="0"/>
              <a:t>Testing policies and procedures are based on established and tested guidelines</a:t>
            </a:r>
          </a:p>
          <a:p>
            <a:pPr lvl="1">
              <a:buFont typeface="Wingdings" charset="2"/>
              <a:buChar char="Ø"/>
            </a:pPr>
            <a:r>
              <a:rPr lang="en-US" altLang="en-US" dirty="0"/>
              <a:t>Directly observed</a:t>
            </a:r>
          </a:p>
          <a:p>
            <a:pPr lvl="1">
              <a:buFont typeface="Wingdings" charset="2"/>
              <a:buChar char="Ø"/>
            </a:pPr>
            <a:r>
              <a:rPr lang="en-US" altLang="en-US" dirty="0"/>
              <a:t>Verification of temperature and measurement of creatinine levels</a:t>
            </a:r>
          </a:p>
          <a:p>
            <a:pPr lvl="1">
              <a:buFont typeface="Wingdings" charset="2"/>
              <a:buChar char="Ø"/>
            </a:pPr>
            <a:r>
              <a:rPr lang="en-US" altLang="en-US" dirty="0"/>
              <a:t>Specific, written procedures for all aspects of urine sample collection, analysis, and result reporting</a:t>
            </a:r>
          </a:p>
          <a:p>
            <a:pPr lvl="1">
              <a:buFont typeface="Wingdings" charset="2"/>
              <a:buChar char="Ø"/>
            </a:pPr>
            <a:r>
              <a:rPr lang="en-US" altLang="en-US" dirty="0"/>
              <a:t>Documented chain of custody for each sample</a:t>
            </a:r>
          </a:p>
          <a:p>
            <a:pPr lvl="1">
              <a:buFont typeface="Wingdings" charset="2"/>
              <a:buChar char="Ø"/>
            </a:pPr>
            <a:r>
              <a:rPr lang="en-US" altLang="en-US" dirty="0"/>
              <a:t>Results are generally available within 24 hours </a:t>
            </a:r>
          </a:p>
          <a:p>
            <a:endParaRPr lang="en-US" dirty="0"/>
          </a:p>
        </p:txBody>
      </p:sp>
    </p:spTree>
    <p:extLst>
      <p:ext uri="{BB962C8B-B14F-4D97-AF65-F5344CB8AC3E}">
        <p14:creationId xmlns:p14="http://schemas.microsoft.com/office/powerpoint/2010/main" val="2359272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382000" cy="1524000"/>
          </a:xfrm>
        </p:spPr>
        <p:txBody>
          <a:bodyPr>
            <a:normAutofit/>
          </a:bodyPr>
          <a:lstStyle/>
          <a:p>
            <a:r>
              <a:rPr lang="en-US" altLang="en-US" dirty="0"/>
              <a:t>Component #6: Coordinated Response to Participant Compliance </a:t>
            </a:r>
            <a:endParaRPr lang="en-US" dirty="0"/>
          </a:p>
        </p:txBody>
      </p:sp>
      <p:sp>
        <p:nvSpPr>
          <p:cNvPr id="3" name="Content Placeholder 2"/>
          <p:cNvSpPr>
            <a:spLocks noGrp="1"/>
          </p:cNvSpPr>
          <p:nvPr>
            <p:ph idx="1"/>
          </p:nvPr>
        </p:nvSpPr>
        <p:spPr>
          <a:xfrm>
            <a:off x="762000" y="1447800"/>
            <a:ext cx="6934200" cy="5029200"/>
          </a:xfrm>
        </p:spPr>
        <p:txBody>
          <a:bodyPr>
            <a:normAutofit/>
          </a:bodyPr>
          <a:lstStyle/>
          <a:p>
            <a:pPr>
              <a:buFont typeface="Wingdings" charset="2"/>
              <a:buChar char="Ø"/>
            </a:pPr>
            <a:r>
              <a:rPr lang="en-US" altLang="en-US" dirty="0"/>
              <a:t>The </a:t>
            </a:r>
            <a:r>
              <a:rPr lang="en-US" altLang="en-US" dirty="0" smtClean="0"/>
              <a:t>Court team </a:t>
            </a:r>
            <a:r>
              <a:rPr lang="en-US" altLang="en-US" dirty="0"/>
              <a:t>maintains regular and frequent communication</a:t>
            </a:r>
          </a:p>
          <a:p>
            <a:pPr>
              <a:buFont typeface="Wingdings" charset="2"/>
              <a:buChar char="Ø"/>
            </a:pPr>
            <a:r>
              <a:rPr lang="en-US" altLang="en-US" dirty="0"/>
              <a:t>Reporting of progress for compliance and noncompliance is timely and the court responds immediately</a:t>
            </a:r>
          </a:p>
          <a:p>
            <a:pPr>
              <a:buFont typeface="Wingdings" charset="2"/>
              <a:buChar char="Ø"/>
            </a:pPr>
            <a:r>
              <a:rPr lang="en-US" altLang="en-US" dirty="0" smtClean="0"/>
              <a:t>The Court </a:t>
            </a:r>
            <a:r>
              <a:rPr lang="en-US" altLang="en-US" dirty="0"/>
              <a:t>team establishes a coordinated strategy, including a continuum of responses, to continuing drug use and other noncompliance behavior</a:t>
            </a:r>
          </a:p>
          <a:p>
            <a:pPr>
              <a:buFont typeface="Wingdings" charset="2"/>
              <a:buChar char="Ø"/>
            </a:pPr>
            <a:r>
              <a:rPr lang="en-US" altLang="en-US" dirty="0"/>
              <a:t>Responses to compliance and noncompliance are provided to the participant both verbally and in writing before orientation to emphasize predictability, certainty and swiftness of their application</a:t>
            </a:r>
          </a:p>
          <a:p>
            <a:endParaRPr lang="en-US" dirty="0"/>
          </a:p>
        </p:txBody>
      </p:sp>
    </p:spTree>
    <p:extLst>
      <p:ext uri="{BB962C8B-B14F-4D97-AF65-F5344CB8AC3E}">
        <p14:creationId xmlns:p14="http://schemas.microsoft.com/office/powerpoint/2010/main" val="3354385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7" y="152400"/>
            <a:ext cx="8763000" cy="1524000"/>
          </a:xfrm>
        </p:spPr>
        <p:txBody>
          <a:bodyPr/>
          <a:lstStyle/>
          <a:p>
            <a:r>
              <a:rPr lang="en-US" dirty="0" smtClean="0"/>
              <a:t>Component #7:  The role of the Judge</a:t>
            </a:r>
            <a:endParaRPr lang="en-US" dirty="0"/>
          </a:p>
        </p:txBody>
      </p:sp>
      <p:sp>
        <p:nvSpPr>
          <p:cNvPr id="3" name="Content Placeholder 2"/>
          <p:cNvSpPr>
            <a:spLocks noGrp="1"/>
          </p:cNvSpPr>
          <p:nvPr>
            <p:ph idx="1"/>
          </p:nvPr>
        </p:nvSpPr>
        <p:spPr>
          <a:xfrm>
            <a:off x="838200" y="1143000"/>
            <a:ext cx="7924800" cy="5334000"/>
          </a:xfrm>
        </p:spPr>
        <p:txBody>
          <a:bodyPr/>
          <a:lstStyle/>
          <a:p>
            <a:pPr>
              <a:buFont typeface="Wingdings" charset="2"/>
              <a:buChar char="Ø"/>
            </a:pPr>
            <a:r>
              <a:rPr lang="en-US" altLang="en-US" sz="2400" dirty="0"/>
              <a:t>The judge’s role as leader is paramount to the success of the program.  They must possess recognizable leadership skills as well as the capability to motivate team members and elicit buy-in from various stakeholders.</a:t>
            </a:r>
          </a:p>
          <a:p>
            <a:pPr>
              <a:buFont typeface="Wingdings" charset="2"/>
              <a:buChar char="Ø"/>
            </a:pPr>
            <a:r>
              <a:rPr lang="en-US" altLang="en-US" sz="2400" dirty="0"/>
              <a:t>The selection of the judge to lead the </a:t>
            </a:r>
            <a:r>
              <a:rPr lang="en-US" altLang="en-US" sz="2400" dirty="0" smtClean="0"/>
              <a:t>problem-solving court team</a:t>
            </a:r>
            <a:r>
              <a:rPr lang="en-US" altLang="en-US" sz="2400" dirty="0"/>
              <a:t>, therefore, is of utmost importance.</a:t>
            </a:r>
          </a:p>
          <a:p>
            <a:pPr>
              <a:buFont typeface="Wingdings" charset="2"/>
              <a:buChar char="Ø"/>
            </a:pPr>
            <a:r>
              <a:rPr lang="en-US" altLang="en-US" sz="2400" dirty="0" smtClean="0"/>
              <a:t>The judge conducts regular </a:t>
            </a:r>
            <a:r>
              <a:rPr lang="en-US" altLang="en-US" sz="2400" dirty="0"/>
              <a:t>status </a:t>
            </a:r>
            <a:r>
              <a:rPr lang="en-US" altLang="en-US" sz="2400" dirty="0" smtClean="0"/>
              <a:t>hearings to </a:t>
            </a:r>
            <a:r>
              <a:rPr lang="en-US" altLang="en-US" sz="2400" dirty="0"/>
              <a:t>monitor participant performance</a:t>
            </a:r>
          </a:p>
          <a:p>
            <a:endParaRPr lang="en-US" dirty="0"/>
          </a:p>
        </p:txBody>
      </p:sp>
    </p:spTree>
    <p:extLst>
      <p:ext uri="{BB962C8B-B14F-4D97-AF65-F5344CB8AC3E}">
        <p14:creationId xmlns:p14="http://schemas.microsoft.com/office/powerpoint/2010/main" val="1192772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7"/>
            <a:ext cx="6554867" cy="1524000"/>
          </a:xfrm>
        </p:spPr>
        <p:txBody>
          <a:bodyPr/>
          <a:lstStyle/>
          <a:p>
            <a:r>
              <a:rPr lang="en-US" dirty="0" smtClean="0"/>
              <a:t>Component #8:  evaluation</a:t>
            </a:r>
            <a:endParaRPr lang="en-US" dirty="0"/>
          </a:p>
        </p:txBody>
      </p:sp>
      <p:sp>
        <p:nvSpPr>
          <p:cNvPr id="3" name="Content Placeholder 2"/>
          <p:cNvSpPr>
            <a:spLocks noGrp="1"/>
          </p:cNvSpPr>
          <p:nvPr>
            <p:ph idx="1"/>
          </p:nvPr>
        </p:nvSpPr>
        <p:spPr>
          <a:xfrm>
            <a:off x="685800" y="1295400"/>
            <a:ext cx="6554867" cy="4343400"/>
          </a:xfrm>
        </p:spPr>
        <p:txBody>
          <a:bodyPr>
            <a:normAutofit/>
          </a:bodyPr>
          <a:lstStyle/>
          <a:p>
            <a:pPr>
              <a:buFont typeface="Wingdings" charset="2"/>
              <a:buChar char="Ø"/>
            </a:pPr>
            <a:r>
              <a:rPr lang="en-US" altLang="en-US" sz="2400" dirty="0" smtClean="0"/>
              <a:t>Drug Courts must </a:t>
            </a:r>
            <a:r>
              <a:rPr lang="en-US" altLang="en-US" sz="2400" dirty="0"/>
              <a:t>have clearly defined and measurable program goals</a:t>
            </a:r>
          </a:p>
          <a:p>
            <a:pPr>
              <a:buFont typeface="Wingdings" charset="2"/>
              <a:buChar char="Ø"/>
            </a:pPr>
            <a:r>
              <a:rPr lang="en-US" altLang="en-US" sz="2400" dirty="0"/>
              <a:t>Goals should be described concretely and in measurable terms to provide accountability to funders and policymakers</a:t>
            </a:r>
          </a:p>
          <a:p>
            <a:pPr>
              <a:buFont typeface="Wingdings" charset="2"/>
              <a:buChar char="Ø"/>
            </a:pPr>
            <a:r>
              <a:rPr lang="en-US" altLang="en-US" sz="2400" dirty="0" smtClean="0"/>
              <a:t>Drug </a:t>
            </a:r>
            <a:r>
              <a:rPr lang="en-US" altLang="en-US" sz="2400" dirty="0"/>
              <a:t>courts should </a:t>
            </a:r>
            <a:r>
              <a:rPr lang="en-US" altLang="en-US" sz="2400" dirty="0" smtClean="0"/>
              <a:t>plan </a:t>
            </a:r>
            <a:r>
              <a:rPr lang="en-US" altLang="en-US" sz="2400" dirty="0"/>
              <a:t>for process and outcome evaluations to </a:t>
            </a:r>
            <a:r>
              <a:rPr lang="en-US" altLang="en-US" sz="2400" dirty="0" smtClean="0"/>
              <a:t>assess </a:t>
            </a:r>
            <a:r>
              <a:rPr lang="en-US" altLang="en-US" sz="2400" dirty="0"/>
              <a:t>the program’s effectiveness</a:t>
            </a:r>
          </a:p>
        </p:txBody>
      </p:sp>
    </p:spTree>
    <p:extLst>
      <p:ext uri="{BB962C8B-B14F-4D97-AF65-F5344CB8AC3E}">
        <p14:creationId xmlns:p14="http://schemas.microsoft.com/office/powerpoint/2010/main" val="4022734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554867" cy="1524000"/>
          </a:xfrm>
        </p:spPr>
        <p:txBody>
          <a:bodyPr/>
          <a:lstStyle/>
          <a:p>
            <a:r>
              <a:rPr lang="en-US" dirty="0" smtClean="0"/>
              <a:t>Component #9:  Training</a:t>
            </a:r>
            <a:endParaRPr lang="en-US" dirty="0"/>
          </a:p>
        </p:txBody>
      </p:sp>
      <p:sp>
        <p:nvSpPr>
          <p:cNvPr id="3" name="Content Placeholder 2"/>
          <p:cNvSpPr>
            <a:spLocks noGrp="1"/>
          </p:cNvSpPr>
          <p:nvPr>
            <p:ph idx="1"/>
          </p:nvPr>
        </p:nvSpPr>
        <p:spPr>
          <a:xfrm>
            <a:off x="457200" y="1371600"/>
            <a:ext cx="7772400" cy="4876800"/>
          </a:xfrm>
        </p:spPr>
        <p:txBody>
          <a:bodyPr>
            <a:normAutofit/>
          </a:bodyPr>
          <a:lstStyle/>
          <a:p>
            <a:pPr>
              <a:buFont typeface="Wingdings" charset="2"/>
              <a:buChar char="Ø"/>
            </a:pPr>
            <a:r>
              <a:rPr lang="en-US" altLang="en-US" dirty="0"/>
              <a:t>Ongoing education ensures </a:t>
            </a:r>
            <a:r>
              <a:rPr lang="en-US" altLang="en-US" dirty="0" smtClean="0"/>
              <a:t>the drug court’s goals </a:t>
            </a:r>
            <a:r>
              <a:rPr lang="en-US" altLang="en-US" dirty="0"/>
              <a:t>and objectives are understood by team members and managers</a:t>
            </a:r>
          </a:p>
          <a:p>
            <a:pPr>
              <a:buFont typeface="Wingdings" charset="2"/>
              <a:buChar char="Ø"/>
            </a:pPr>
            <a:r>
              <a:rPr lang="en-US" altLang="en-US" dirty="0"/>
              <a:t>T</a:t>
            </a:r>
            <a:r>
              <a:rPr lang="en-US" altLang="en-US" dirty="0" smtClean="0"/>
              <a:t>eam </a:t>
            </a:r>
            <a:r>
              <a:rPr lang="en-US" altLang="en-US" dirty="0"/>
              <a:t>members should receive 40 hours of </a:t>
            </a:r>
            <a:r>
              <a:rPr lang="en-US" altLang="en-US" dirty="0" smtClean="0"/>
              <a:t>training per year</a:t>
            </a:r>
          </a:p>
          <a:p>
            <a:pPr>
              <a:buFont typeface="Wingdings" charset="2"/>
              <a:buChar char="Ø"/>
            </a:pPr>
            <a:r>
              <a:rPr lang="en-US" altLang="en-US" dirty="0" smtClean="0"/>
              <a:t>WATCP Provides two annual training conferences to provide continuing education of </a:t>
            </a:r>
            <a:r>
              <a:rPr lang="en-US" altLang="en-US" dirty="0"/>
              <a:t>d</a:t>
            </a:r>
            <a:r>
              <a:rPr lang="en-US" altLang="en-US" dirty="0" smtClean="0"/>
              <a:t>rug court team members</a:t>
            </a:r>
          </a:p>
          <a:p>
            <a:pPr lvl="1">
              <a:buFont typeface="Wingdings" charset="2"/>
              <a:buChar char="Ø"/>
            </a:pPr>
            <a:r>
              <a:rPr lang="en-US" altLang="en-US" dirty="0" smtClean="0"/>
              <a:t>Statewide Spring Conference – over 500 participants</a:t>
            </a:r>
          </a:p>
          <a:p>
            <a:pPr lvl="1">
              <a:buFont typeface="Wingdings" charset="2"/>
              <a:buChar char="Ø"/>
            </a:pPr>
            <a:r>
              <a:rPr lang="en-US" altLang="en-US" dirty="0" smtClean="0"/>
              <a:t>Statewide Fall Coordinator Conference – over 100 Coordinators, case managers, and Treatment providers</a:t>
            </a:r>
          </a:p>
          <a:p>
            <a:pPr lvl="1">
              <a:buFont typeface="Wingdings" charset="2"/>
              <a:buChar char="Ø"/>
            </a:pPr>
            <a:r>
              <a:rPr lang="en-US" dirty="0" smtClean="0"/>
              <a:t>Combination of National and State professionals provide relevant subject matter</a:t>
            </a:r>
            <a:endParaRPr lang="en-US" dirty="0"/>
          </a:p>
        </p:txBody>
      </p:sp>
    </p:spTree>
    <p:extLst>
      <p:ext uri="{BB962C8B-B14F-4D97-AF65-F5344CB8AC3E}">
        <p14:creationId xmlns:p14="http://schemas.microsoft.com/office/powerpoint/2010/main" val="2639396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636"/>
            <a:ext cx="8763000" cy="1524000"/>
          </a:xfrm>
        </p:spPr>
        <p:txBody>
          <a:bodyPr/>
          <a:lstStyle/>
          <a:p>
            <a:r>
              <a:rPr lang="en-US" dirty="0" smtClean="0"/>
              <a:t>Component #10:  Community outreach</a:t>
            </a:r>
            <a:endParaRPr lang="en-US" dirty="0"/>
          </a:p>
        </p:txBody>
      </p:sp>
      <p:sp>
        <p:nvSpPr>
          <p:cNvPr id="3" name="Content Placeholder 2"/>
          <p:cNvSpPr>
            <a:spLocks noGrp="1"/>
          </p:cNvSpPr>
          <p:nvPr>
            <p:ph idx="1"/>
          </p:nvPr>
        </p:nvSpPr>
        <p:spPr>
          <a:xfrm>
            <a:off x="381000" y="1371600"/>
            <a:ext cx="7467600" cy="4572000"/>
          </a:xfrm>
        </p:spPr>
        <p:txBody>
          <a:bodyPr>
            <a:normAutofit/>
          </a:bodyPr>
          <a:lstStyle/>
          <a:p>
            <a:pPr>
              <a:buFont typeface="Wingdings" charset="2"/>
              <a:buChar char="Ø"/>
            </a:pPr>
            <a:r>
              <a:rPr lang="en-US" altLang="en-US" sz="2400" dirty="0"/>
              <a:t>Drug court team members should engage in activities to build partnerships that will improve outcomes, support the drug court and ensure the best interests of the community are considered</a:t>
            </a:r>
          </a:p>
          <a:p>
            <a:pPr>
              <a:buFont typeface="Wingdings" charset="2"/>
              <a:buChar char="Ø"/>
            </a:pPr>
            <a:r>
              <a:rPr lang="en-US" altLang="en-US" sz="2400" dirty="0"/>
              <a:t>The drug court should forge partnerships and linkages among drug courts, public agencies, and community-based organizations to generate local support</a:t>
            </a:r>
          </a:p>
        </p:txBody>
      </p:sp>
    </p:spTree>
    <p:extLst>
      <p:ext uri="{BB962C8B-B14F-4D97-AF65-F5344CB8AC3E}">
        <p14:creationId xmlns:p14="http://schemas.microsoft.com/office/powerpoint/2010/main" val="761732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
            <a:ext cx="6554867" cy="1524000"/>
          </a:xfrm>
        </p:spPr>
        <p:txBody>
          <a:bodyPr/>
          <a:lstStyle/>
          <a:p>
            <a:r>
              <a:rPr lang="en-US" dirty="0" smtClean="0"/>
              <a:t>Treatment Court Standards</a:t>
            </a:r>
            <a:endParaRPr lang="en-US" dirty="0"/>
          </a:p>
        </p:txBody>
      </p:sp>
      <p:sp>
        <p:nvSpPr>
          <p:cNvPr id="2" name="Content Placeholder 1"/>
          <p:cNvSpPr>
            <a:spLocks noGrp="1"/>
          </p:cNvSpPr>
          <p:nvPr>
            <p:ph idx="1"/>
          </p:nvPr>
        </p:nvSpPr>
        <p:spPr>
          <a:xfrm>
            <a:off x="761999" y="1612392"/>
            <a:ext cx="6554867" cy="3767670"/>
          </a:xfrm>
        </p:spPr>
        <p:txBody>
          <a:bodyPr/>
          <a:lstStyle/>
          <a:p>
            <a:pPr>
              <a:buFont typeface="Wingdings" charset="2"/>
              <a:buChar char="Ø"/>
            </a:pPr>
            <a:r>
              <a:rPr lang="en-US" dirty="0" smtClean="0"/>
              <a:t>National Association of Drug Court Professionals (NADCP) has developed standards for operating Treatment Courts that follow Evidence Based Practices</a:t>
            </a:r>
          </a:p>
          <a:p>
            <a:pPr lvl="1">
              <a:buFont typeface="Wingdings" charset="2"/>
              <a:buChar char="Ø"/>
            </a:pPr>
            <a:r>
              <a:rPr lang="en-US" dirty="0" smtClean="0"/>
              <a:t>Volume I (2013)</a:t>
            </a:r>
          </a:p>
          <a:p>
            <a:pPr lvl="1">
              <a:buFont typeface="Wingdings" charset="2"/>
              <a:buChar char="Ø"/>
            </a:pPr>
            <a:r>
              <a:rPr lang="en-US" dirty="0" smtClean="0"/>
              <a:t>Volume II (2015)</a:t>
            </a:r>
          </a:p>
          <a:p>
            <a:pPr>
              <a:buFont typeface="Wingdings" charset="2"/>
              <a:buChar char="Ø"/>
            </a:pPr>
            <a:r>
              <a:rPr lang="en-US" dirty="0" smtClean="0"/>
              <a:t>Wisconsin Association of Treatment Court Professionals (WATCP) Standards</a:t>
            </a:r>
          </a:p>
          <a:p>
            <a:pPr lvl="1">
              <a:buFont typeface="Wingdings" charset="2"/>
              <a:buChar char="Ø"/>
            </a:pPr>
            <a:r>
              <a:rPr lang="en-US" dirty="0" smtClean="0"/>
              <a:t>WATCP Standards (2014)</a:t>
            </a:r>
          </a:p>
          <a:p>
            <a:pPr lvl="1">
              <a:buFont typeface="Wingdings" charset="2"/>
              <a:buChar char="Ø"/>
            </a:pPr>
            <a:r>
              <a:rPr lang="en-US" dirty="0" smtClean="0"/>
              <a:t>Revised Standards Coming Soon (2018)</a:t>
            </a:r>
            <a:endParaRPr lang="en-US" dirty="0"/>
          </a:p>
        </p:txBody>
      </p:sp>
    </p:spTree>
    <p:extLst>
      <p:ext uri="{BB962C8B-B14F-4D97-AF65-F5344CB8AC3E}">
        <p14:creationId xmlns:p14="http://schemas.microsoft.com/office/powerpoint/2010/main" val="1823957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Resources for Problem-solving courts</a:t>
            </a:r>
            <a:endParaRPr lang="en-US" dirty="0"/>
          </a:p>
        </p:txBody>
      </p:sp>
      <p:sp>
        <p:nvSpPr>
          <p:cNvPr id="3" name="Content Placeholder 2"/>
          <p:cNvSpPr>
            <a:spLocks noGrp="1"/>
          </p:cNvSpPr>
          <p:nvPr>
            <p:ph idx="1"/>
          </p:nvPr>
        </p:nvSpPr>
        <p:spPr/>
        <p:txBody>
          <a:bodyPr>
            <a:normAutofit fontScale="77500" lnSpcReduction="20000"/>
          </a:bodyPr>
          <a:lstStyle/>
          <a:p>
            <a:pPr lvl="0">
              <a:buFont typeface="Wingdings" charset="2"/>
              <a:buChar char="Ø"/>
            </a:pPr>
            <a:r>
              <a:rPr lang="en-US" sz="1300" dirty="0"/>
              <a:t>Statewide Problem-Solving Court Coordinator, Office of Court Operations: </a:t>
            </a:r>
            <a:r>
              <a:rPr lang="en-US" sz="1300" b="1" dirty="0"/>
              <a:t>Katy Burke </a:t>
            </a:r>
            <a:r>
              <a:rPr lang="en-US" sz="1300" dirty="0" err="1"/>
              <a:t>Ph</a:t>
            </a:r>
            <a:r>
              <a:rPr lang="en-US" sz="1300" dirty="0"/>
              <a:t>: 608-266-886, </a:t>
            </a:r>
            <a:r>
              <a:rPr lang="en-US" sz="1300" u="sng" dirty="0">
                <a:hlinkClick r:id="rId3"/>
              </a:rPr>
              <a:t> katy.burke@wicourts.gov</a:t>
            </a:r>
            <a:endParaRPr lang="en-US" sz="1300" dirty="0"/>
          </a:p>
          <a:p>
            <a:pPr lvl="0">
              <a:buFont typeface="Wingdings" charset="2"/>
              <a:buChar char="Ø"/>
            </a:pPr>
            <a:r>
              <a:rPr lang="en-US" sz="1300" dirty="0"/>
              <a:t>Special Projects Coordinator, Office of the Director of State Courts: </a:t>
            </a:r>
            <a:r>
              <a:rPr lang="en-US" sz="1300" b="1" dirty="0"/>
              <a:t>Tommy </a:t>
            </a:r>
            <a:r>
              <a:rPr lang="en-US" sz="1300" b="1" dirty="0" err="1"/>
              <a:t>Gubbin</a:t>
            </a:r>
            <a:r>
              <a:rPr lang="en-US" sz="1300" dirty="0"/>
              <a:t>, </a:t>
            </a:r>
            <a:r>
              <a:rPr lang="en-US" sz="1300" dirty="0" err="1"/>
              <a:t>Ph</a:t>
            </a:r>
            <a:r>
              <a:rPr lang="en-US" sz="1300" dirty="0"/>
              <a:t>: 608‐261‐0864, </a:t>
            </a:r>
            <a:r>
              <a:rPr lang="en-US" sz="1300" u="sng" dirty="0">
                <a:solidFill>
                  <a:srgbClr val="92D050"/>
                </a:solidFill>
                <a:hlinkClick r:id="rId4"/>
              </a:rPr>
              <a:t>tommy.gubbin@wicourts.gov</a:t>
            </a:r>
            <a:endParaRPr lang="en-US" sz="1300" u="sng" dirty="0">
              <a:solidFill>
                <a:srgbClr val="92D050"/>
              </a:solidFill>
            </a:endParaRPr>
          </a:p>
          <a:p>
            <a:pPr lvl="0">
              <a:buFont typeface="Wingdings" charset="2"/>
              <a:buChar char="Ø"/>
            </a:pPr>
            <a:r>
              <a:rPr lang="en-US" sz="1300" dirty="0"/>
              <a:t>Justice System Improvement Specialist, Wisconsin Department of Justice, Justice Programs Section : </a:t>
            </a:r>
            <a:r>
              <a:rPr lang="en-US" sz="1300" b="1" dirty="0" err="1"/>
              <a:t>Reneé</a:t>
            </a:r>
            <a:r>
              <a:rPr lang="en-US" sz="1300" b="1" dirty="0"/>
              <a:t> </a:t>
            </a:r>
            <a:r>
              <a:rPr lang="en-US" sz="1300" b="1" dirty="0" err="1"/>
              <a:t>Lushaj</a:t>
            </a:r>
            <a:r>
              <a:rPr lang="en-US" sz="1300" dirty="0"/>
              <a:t>, </a:t>
            </a:r>
            <a:r>
              <a:rPr lang="en-US" sz="1300" dirty="0" err="1"/>
              <a:t>Ph</a:t>
            </a:r>
            <a:r>
              <a:rPr lang="en-US" sz="1300" dirty="0"/>
              <a:t>: </a:t>
            </a:r>
            <a:r>
              <a:rPr lang="en-US" sz="1300" u="sng" dirty="0">
                <a:hlinkClick r:id="rId5"/>
              </a:rPr>
              <a:t>608-266-7864</a:t>
            </a:r>
            <a:r>
              <a:rPr lang="en-US" sz="1300" dirty="0"/>
              <a:t>, </a:t>
            </a:r>
            <a:r>
              <a:rPr lang="en-US" sz="1300" u="sng" dirty="0">
                <a:hlinkClick r:id="rId6"/>
              </a:rPr>
              <a:t>lushajrg@doj.state.wi.us</a:t>
            </a:r>
            <a:r>
              <a:rPr lang="en-US" sz="1300" dirty="0"/>
              <a:t> </a:t>
            </a:r>
          </a:p>
          <a:p>
            <a:pPr lvl="1">
              <a:buFont typeface="Wingdings" charset="2"/>
              <a:buChar char="Ø"/>
            </a:pPr>
            <a:r>
              <a:rPr lang="en-US" sz="1300" dirty="0"/>
              <a:t>State Criminal Justice Coordinating Council (CJCC) </a:t>
            </a:r>
            <a:r>
              <a:rPr lang="en-US" sz="1300" u="sng" dirty="0">
                <a:hlinkClick r:id="rId7"/>
              </a:rPr>
              <a:t>https://cjcc.doj.wi.gov</a:t>
            </a:r>
            <a:r>
              <a:rPr lang="en-US" sz="1300" dirty="0"/>
              <a:t> </a:t>
            </a:r>
          </a:p>
          <a:p>
            <a:pPr lvl="2">
              <a:buFont typeface="Wingdings" charset="2"/>
              <a:buChar char="Ø"/>
            </a:pPr>
            <a:r>
              <a:rPr lang="en-US" sz="1300" dirty="0"/>
              <a:t>Search current treatment court and diversion programs </a:t>
            </a:r>
            <a:r>
              <a:rPr lang="en-US" sz="1300" u="sng" dirty="0">
                <a:hlinkClick r:id="rId8"/>
              </a:rPr>
              <a:t>https://cjcc.doj.wi.gov/local-program-map</a:t>
            </a:r>
            <a:r>
              <a:rPr lang="en-US" sz="1300" dirty="0"/>
              <a:t> </a:t>
            </a:r>
          </a:p>
          <a:p>
            <a:pPr lvl="0">
              <a:buFont typeface="Wingdings" charset="2"/>
              <a:buChar char="Ø"/>
            </a:pPr>
            <a:r>
              <a:rPr lang="en-US" sz="1300" dirty="0"/>
              <a:t>Wisconsin Association of Treatment Court Professionals </a:t>
            </a:r>
            <a:r>
              <a:rPr lang="en-US" sz="1300" u="sng" dirty="0">
                <a:hlinkClick r:id="rId9"/>
              </a:rPr>
              <a:t>www.watcp.org</a:t>
            </a:r>
            <a:endParaRPr lang="en-US" sz="1300" dirty="0"/>
          </a:p>
          <a:p>
            <a:pPr lvl="1">
              <a:buFont typeface="Wingdings" charset="2"/>
              <a:buChar char="Ø"/>
            </a:pPr>
            <a:r>
              <a:rPr lang="en-US" sz="1300" dirty="0"/>
              <a:t>WATCP Treatment Court Coordinator Conference </a:t>
            </a:r>
            <a:r>
              <a:rPr lang="mr-IN" sz="1300" dirty="0" smtClean="0"/>
              <a:t>–</a:t>
            </a:r>
            <a:r>
              <a:rPr lang="en-US" sz="1300" dirty="0" smtClean="0"/>
              <a:t> September 19-20</a:t>
            </a:r>
            <a:r>
              <a:rPr lang="en-US" sz="1300" baseline="30000" dirty="0" smtClean="0"/>
              <a:t>th</a:t>
            </a:r>
            <a:r>
              <a:rPr lang="en-US" sz="1300" dirty="0" smtClean="0"/>
              <a:t> Holiday Inn and Resort Stevens Point, WI</a:t>
            </a:r>
            <a:endParaRPr lang="en-US" sz="1300" dirty="0"/>
          </a:p>
          <a:p>
            <a:pPr lvl="1">
              <a:buFont typeface="Wingdings" charset="2"/>
              <a:buChar char="Ø"/>
            </a:pPr>
            <a:r>
              <a:rPr lang="en-US" sz="1300" dirty="0"/>
              <a:t>WATCP State Treatment Court Conference  </a:t>
            </a:r>
            <a:r>
              <a:rPr lang="en-US" sz="1300" dirty="0" smtClean="0"/>
              <a:t>-Spring 2019</a:t>
            </a:r>
          </a:p>
          <a:p>
            <a:pPr lvl="1">
              <a:buFont typeface="Wingdings" charset="2"/>
              <a:buChar char="Ø"/>
            </a:pPr>
            <a:r>
              <a:rPr lang="en-US" sz="1300" dirty="0" smtClean="0"/>
              <a:t>Wisconsin </a:t>
            </a:r>
            <a:r>
              <a:rPr lang="en-US" sz="1300" dirty="0"/>
              <a:t>Treatment Court Standards </a:t>
            </a:r>
          </a:p>
          <a:p>
            <a:pPr lvl="0">
              <a:buFont typeface="Wingdings" charset="2"/>
              <a:buChar char="Ø"/>
            </a:pPr>
            <a:r>
              <a:rPr lang="en-US" sz="1300" i="1" dirty="0"/>
              <a:t>Wisconsin Epidemiological Profile on Alcohol and Other Drugs, 2016</a:t>
            </a:r>
            <a:r>
              <a:rPr lang="en-US" sz="1300" dirty="0"/>
              <a:t> </a:t>
            </a:r>
            <a:r>
              <a:rPr lang="en-US" sz="1300" u="sng" dirty="0">
                <a:hlinkClick r:id="rId10"/>
              </a:rPr>
              <a:t>https://www.dhs.wisconsin.gov/publications/p4/p45718-16.pdf</a:t>
            </a:r>
            <a:r>
              <a:rPr lang="en-US" sz="1300" dirty="0"/>
              <a:t> </a:t>
            </a:r>
          </a:p>
          <a:p>
            <a:pPr lvl="0">
              <a:buFont typeface="Wingdings" charset="2"/>
              <a:buChar char="Ø"/>
            </a:pPr>
            <a:r>
              <a:rPr lang="en-US" sz="1300" dirty="0"/>
              <a:t>Wisconsin State Council on Alcohol and Other Drug Abuse Prevention Committee</a:t>
            </a:r>
          </a:p>
          <a:p>
            <a:pPr lvl="1">
              <a:buFont typeface="Wingdings" charset="2"/>
              <a:buChar char="Ø"/>
            </a:pPr>
            <a:r>
              <a:rPr lang="en-US" sz="1300" dirty="0"/>
              <a:t>June 2016 Research-Based Review and Recommendations for Reducing the Public Health Impact of Marijuana </a:t>
            </a:r>
            <a:r>
              <a:rPr lang="en-US" sz="1300" u="sng" dirty="0">
                <a:hlinkClick r:id="rId11"/>
              </a:rPr>
              <a:t>https://scaoda.wisconsin.gov/scfiles/marijuana/marijuana-072216.pdf</a:t>
            </a:r>
            <a:endParaRPr lang="en-US" sz="1300" dirty="0"/>
          </a:p>
          <a:p>
            <a:endParaRPr lang="en-US" dirty="0"/>
          </a:p>
        </p:txBody>
      </p:sp>
    </p:spTree>
    <p:extLst>
      <p:ext uri="{BB962C8B-B14F-4D97-AF65-F5344CB8AC3E}">
        <p14:creationId xmlns:p14="http://schemas.microsoft.com/office/powerpoint/2010/main" val="1883410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resources for problem-solving courts</a:t>
            </a:r>
            <a:endParaRPr lang="en-US" dirty="0"/>
          </a:p>
        </p:txBody>
      </p:sp>
      <p:sp>
        <p:nvSpPr>
          <p:cNvPr id="3" name="Content Placeholder 2"/>
          <p:cNvSpPr>
            <a:spLocks noGrp="1"/>
          </p:cNvSpPr>
          <p:nvPr>
            <p:ph idx="1"/>
          </p:nvPr>
        </p:nvSpPr>
        <p:spPr/>
        <p:txBody>
          <a:bodyPr>
            <a:normAutofit fontScale="47500" lnSpcReduction="20000"/>
          </a:bodyPr>
          <a:lstStyle/>
          <a:p>
            <a:pPr lvl="0">
              <a:buFont typeface="Wingdings" charset="2"/>
              <a:buChar char="Ø"/>
            </a:pPr>
            <a:r>
              <a:rPr lang="en-US" dirty="0"/>
              <a:t>National Association of Drug Court Professionals </a:t>
            </a:r>
            <a:r>
              <a:rPr lang="en-US" u="sng" dirty="0">
                <a:hlinkClick r:id="rId3"/>
              </a:rPr>
              <a:t>www.nadcp.org</a:t>
            </a:r>
            <a:endParaRPr lang="en-US" dirty="0"/>
          </a:p>
          <a:p>
            <a:pPr lvl="1">
              <a:buFont typeface="Wingdings" charset="2"/>
              <a:buChar char="Ø"/>
            </a:pPr>
            <a:r>
              <a:rPr lang="en-US" dirty="0"/>
              <a:t>Annual National Conference </a:t>
            </a:r>
          </a:p>
          <a:p>
            <a:pPr lvl="1">
              <a:buFont typeface="Wingdings" charset="2"/>
              <a:buChar char="Ø"/>
            </a:pPr>
            <a:r>
              <a:rPr lang="en-US" dirty="0"/>
              <a:t>FREE resources (pdf documents)</a:t>
            </a:r>
          </a:p>
          <a:p>
            <a:pPr lvl="1">
              <a:buFont typeface="Wingdings" charset="2"/>
              <a:buChar char="Ø"/>
            </a:pPr>
            <a:r>
              <a:rPr lang="en-US" dirty="0"/>
              <a:t>Volume I and II of the Adult Drug Court Best Practice Standards</a:t>
            </a:r>
          </a:p>
          <a:p>
            <a:pPr lvl="0">
              <a:buFont typeface="Wingdings" charset="2"/>
              <a:buChar char="Ø"/>
            </a:pPr>
            <a:r>
              <a:rPr lang="en-US" dirty="0"/>
              <a:t>National Drug Court Institute </a:t>
            </a:r>
            <a:r>
              <a:rPr lang="en-US" u="sng" dirty="0">
                <a:hlinkClick r:id="rId4"/>
              </a:rPr>
              <a:t>www.ndci.org</a:t>
            </a:r>
            <a:endParaRPr lang="en-US" dirty="0"/>
          </a:p>
          <a:p>
            <a:pPr lvl="1">
              <a:buFont typeface="Wingdings" charset="2"/>
              <a:buChar char="Ø"/>
            </a:pPr>
            <a:r>
              <a:rPr lang="en-US" dirty="0"/>
              <a:t>FREE webinars, request onsite training and/or technical assistance</a:t>
            </a:r>
          </a:p>
          <a:p>
            <a:pPr lvl="2">
              <a:buFont typeface="Wingdings" charset="2"/>
              <a:buChar char="Ø"/>
            </a:pPr>
            <a:r>
              <a:rPr lang="en-US" dirty="0"/>
              <a:t>Training opportunities for courts in different phases of development, role specific webinars and publications</a:t>
            </a:r>
            <a:endParaRPr lang="en-US" sz="2000" dirty="0"/>
          </a:p>
          <a:p>
            <a:pPr lvl="2">
              <a:buFont typeface="Wingdings" charset="2"/>
              <a:buChar char="Ø"/>
            </a:pPr>
            <a:r>
              <a:rPr lang="en-US" dirty="0"/>
              <a:t>The Drug Court Judicial Bench Book </a:t>
            </a:r>
            <a:r>
              <a:rPr lang="en-US" u="sng" dirty="0">
                <a:hlinkClick r:id="rId5"/>
              </a:rPr>
              <a:t>http://www.ndci.org/sites/default/files/nadcp/14146_NDCI_Benchbook_v6.pdf</a:t>
            </a:r>
            <a:r>
              <a:rPr lang="en-US" dirty="0"/>
              <a:t> </a:t>
            </a:r>
            <a:endParaRPr lang="en-US" sz="2000" dirty="0"/>
          </a:p>
          <a:p>
            <a:pPr lvl="0">
              <a:buFont typeface="Wingdings" charset="2"/>
              <a:buChar char="Ø"/>
            </a:pPr>
            <a:r>
              <a:rPr lang="en-US" dirty="0"/>
              <a:t>Center for Court Innovation </a:t>
            </a:r>
            <a:r>
              <a:rPr lang="en-US" u="sng" dirty="0">
                <a:hlinkClick r:id="rId6"/>
              </a:rPr>
              <a:t>www.courtinnovation.org</a:t>
            </a:r>
            <a:r>
              <a:rPr lang="en-US" dirty="0"/>
              <a:t> </a:t>
            </a:r>
          </a:p>
          <a:p>
            <a:pPr lvl="0">
              <a:buFont typeface="Wingdings" charset="2"/>
              <a:buChar char="Ø"/>
            </a:pPr>
            <a:r>
              <a:rPr lang="en-US" dirty="0"/>
              <a:t>National Center for State Courts </a:t>
            </a:r>
            <a:r>
              <a:rPr lang="en-US" u="sng" dirty="0">
                <a:hlinkClick r:id="rId7"/>
              </a:rPr>
              <a:t>www.ncsc.org</a:t>
            </a:r>
            <a:r>
              <a:rPr lang="en-US" dirty="0"/>
              <a:t> </a:t>
            </a:r>
          </a:p>
          <a:p>
            <a:pPr lvl="0">
              <a:buFont typeface="Wingdings" charset="2"/>
              <a:buChar char="Ø"/>
            </a:pPr>
            <a:r>
              <a:rPr lang="en-US" dirty="0"/>
              <a:t>National Rural Institute on Alcohol and Drug Abuse </a:t>
            </a:r>
            <a:r>
              <a:rPr lang="en-US" u="sng" dirty="0">
                <a:hlinkClick r:id="rId8"/>
              </a:rPr>
              <a:t>www.uwstout.edu/profed/nri</a:t>
            </a:r>
            <a:endParaRPr lang="en-US" dirty="0"/>
          </a:p>
          <a:p>
            <a:pPr lvl="0">
              <a:buFont typeface="Wingdings" charset="2"/>
              <a:buChar char="Ø"/>
            </a:pPr>
            <a:r>
              <a:rPr lang="en-US" dirty="0"/>
              <a:t>National Center for DWI Courts </a:t>
            </a:r>
            <a:r>
              <a:rPr lang="en-US" u="sng" dirty="0">
                <a:hlinkClick r:id="rId9"/>
              </a:rPr>
              <a:t>www.dwicourts.org</a:t>
            </a:r>
            <a:endParaRPr lang="en-US" dirty="0"/>
          </a:p>
          <a:p>
            <a:pPr lvl="0">
              <a:buFont typeface="Wingdings" charset="2"/>
              <a:buChar char="Ø"/>
            </a:pPr>
            <a:r>
              <a:rPr lang="en-US" dirty="0"/>
              <a:t>Substance Abuse Mental Health Services Administration </a:t>
            </a:r>
            <a:r>
              <a:rPr lang="en-US" u="sng" dirty="0">
                <a:hlinkClick r:id="rId10"/>
              </a:rPr>
              <a:t>www.samhsa.org</a:t>
            </a:r>
            <a:r>
              <a:rPr lang="en-US" dirty="0"/>
              <a:t> </a:t>
            </a:r>
          </a:p>
          <a:p>
            <a:pPr lvl="0">
              <a:buFont typeface="Wingdings" charset="2"/>
              <a:buChar char="Ø"/>
            </a:pPr>
            <a:r>
              <a:rPr lang="en-US" dirty="0"/>
              <a:t>Information regarding CLIA</a:t>
            </a:r>
          </a:p>
          <a:p>
            <a:pPr lvl="1">
              <a:buFont typeface="Wingdings" charset="2"/>
              <a:buChar char="Ø"/>
            </a:pPr>
            <a:r>
              <a:rPr lang="en-US" u="sng" dirty="0">
                <a:hlinkClick r:id="rId11"/>
              </a:rPr>
              <a:t>https://wwwn.cdc.gov/clia/resources/waivedtests/pdf/15_255581-A_Stang_RST_Booklet_508Final.pdf</a:t>
            </a:r>
            <a:endParaRPr lang="en-US" dirty="0"/>
          </a:p>
          <a:p>
            <a:endParaRPr lang="en-US" dirty="0"/>
          </a:p>
        </p:txBody>
      </p:sp>
    </p:spTree>
    <p:extLst>
      <p:ext uri="{BB962C8B-B14F-4D97-AF65-F5344CB8AC3E}">
        <p14:creationId xmlns:p14="http://schemas.microsoft.com/office/powerpoint/2010/main" val="1242224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55000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935" y="152400"/>
            <a:ext cx="6554867" cy="1524000"/>
          </a:xfrm>
        </p:spPr>
        <p:txBody>
          <a:bodyPr/>
          <a:lstStyle/>
          <a:p>
            <a:r>
              <a:rPr lang="en-US" dirty="0" smtClean="0"/>
              <a:t>What are Problem-Solving Courts?</a:t>
            </a:r>
            <a:endParaRPr lang="en-US" dirty="0"/>
          </a:p>
        </p:txBody>
      </p:sp>
      <p:sp>
        <p:nvSpPr>
          <p:cNvPr id="3" name="Content Placeholder 2"/>
          <p:cNvSpPr>
            <a:spLocks noGrp="1"/>
          </p:cNvSpPr>
          <p:nvPr>
            <p:ph idx="1"/>
          </p:nvPr>
        </p:nvSpPr>
        <p:spPr>
          <a:xfrm>
            <a:off x="586946" y="1676400"/>
            <a:ext cx="6554867" cy="3767670"/>
          </a:xfrm>
        </p:spPr>
        <p:txBody>
          <a:bodyPr>
            <a:normAutofit fontScale="85000" lnSpcReduction="10000"/>
          </a:bodyPr>
          <a:lstStyle/>
          <a:p>
            <a:pPr marL="0" indent="0">
              <a:buNone/>
            </a:pPr>
            <a:endParaRPr lang="en-US" b="1" dirty="0"/>
          </a:p>
          <a:p>
            <a:pPr>
              <a:buFont typeface="Wingdings" charset="2"/>
              <a:buChar char="Ø"/>
            </a:pPr>
            <a:r>
              <a:rPr lang="en-US" dirty="0"/>
              <a:t>The </a:t>
            </a:r>
            <a:r>
              <a:rPr lang="en-US" b="1" dirty="0"/>
              <a:t>problem-solving court </a:t>
            </a:r>
            <a:r>
              <a:rPr lang="en-US" dirty="0"/>
              <a:t>approach has been rapidly growing throughout the justice system. </a:t>
            </a:r>
            <a:endParaRPr lang="en-US" dirty="0" smtClean="0"/>
          </a:p>
          <a:p>
            <a:pPr>
              <a:buFont typeface="Wingdings" charset="2"/>
              <a:buChar char="Ø"/>
            </a:pPr>
            <a:r>
              <a:rPr lang="en-US" dirty="0" smtClean="0"/>
              <a:t>The </a:t>
            </a:r>
            <a:r>
              <a:rPr lang="en-US" dirty="0"/>
              <a:t>most commonly known </a:t>
            </a:r>
            <a:r>
              <a:rPr lang="en-US" dirty="0" smtClean="0"/>
              <a:t>types of </a:t>
            </a:r>
            <a:r>
              <a:rPr lang="en-US" dirty="0"/>
              <a:t>problem-solving courts are </a:t>
            </a:r>
            <a:r>
              <a:rPr lang="en-US" b="1" dirty="0"/>
              <a:t>drug treatment </a:t>
            </a:r>
            <a:r>
              <a:rPr lang="en-US" dirty="0" smtClean="0"/>
              <a:t>courts </a:t>
            </a:r>
            <a:r>
              <a:rPr lang="en-US" dirty="0"/>
              <a:t>and </a:t>
            </a:r>
            <a:r>
              <a:rPr lang="en-US" b="1" dirty="0"/>
              <a:t>OWI </a:t>
            </a:r>
            <a:r>
              <a:rPr lang="en-US" dirty="0"/>
              <a:t>courts, but a wide range of other </a:t>
            </a:r>
            <a:r>
              <a:rPr lang="en-US" dirty="0" smtClean="0"/>
              <a:t>specialty </a:t>
            </a:r>
            <a:r>
              <a:rPr lang="en-US" dirty="0"/>
              <a:t>courts, such as </a:t>
            </a:r>
            <a:r>
              <a:rPr lang="en-US" b="1" dirty="0"/>
              <a:t>mental health, juvenile</a:t>
            </a:r>
            <a:r>
              <a:rPr lang="en-US" dirty="0"/>
              <a:t>, </a:t>
            </a:r>
            <a:r>
              <a:rPr lang="en-US" b="1" dirty="0"/>
              <a:t>domestic violence</a:t>
            </a:r>
            <a:r>
              <a:rPr lang="en-US" dirty="0" smtClean="0"/>
              <a:t>, </a:t>
            </a:r>
            <a:r>
              <a:rPr lang="en-US" b="1" dirty="0" smtClean="0"/>
              <a:t>tribal healing to wellness, </a:t>
            </a:r>
            <a:r>
              <a:rPr lang="en-US" dirty="0"/>
              <a:t>and </a:t>
            </a:r>
            <a:r>
              <a:rPr lang="en-US" b="1" dirty="0"/>
              <a:t>veterans</a:t>
            </a:r>
            <a:r>
              <a:rPr lang="en-US" dirty="0"/>
              <a:t> </a:t>
            </a:r>
            <a:r>
              <a:rPr lang="en-US" dirty="0" smtClean="0"/>
              <a:t>courts are </a:t>
            </a:r>
            <a:r>
              <a:rPr lang="en-US" dirty="0"/>
              <a:t>also used to address underlying issues related to a participant's criminal </a:t>
            </a:r>
            <a:r>
              <a:rPr lang="en-US" dirty="0" smtClean="0"/>
              <a:t>behavior, substance use and mental health.</a:t>
            </a:r>
          </a:p>
          <a:p>
            <a:pPr>
              <a:buFont typeface="Wingdings" charset="2"/>
              <a:buChar char="Ø"/>
            </a:pPr>
            <a:r>
              <a:rPr lang="en-US" dirty="0" smtClean="0"/>
              <a:t> </a:t>
            </a:r>
            <a:r>
              <a:rPr lang="en-US" dirty="0"/>
              <a:t>Problem-solving courts work across disciplines and with other institutions to use interventions that treat the offender, while also holding them accountable for their criminal actions.</a:t>
            </a:r>
          </a:p>
        </p:txBody>
      </p:sp>
    </p:spTree>
    <p:extLst>
      <p:ext uri="{BB962C8B-B14F-4D97-AF65-F5344CB8AC3E}">
        <p14:creationId xmlns:p14="http://schemas.microsoft.com/office/powerpoint/2010/main" val="1932072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3"/>
          </p:nvPr>
        </p:nvSpPr>
        <p:spPr/>
        <p:txBody>
          <a:bodyPr/>
          <a:lstStyle/>
          <a:p>
            <a:pPr marL="0" indent="0">
              <a:buNone/>
            </a:pPr>
            <a:r>
              <a:rPr lang="en-US" dirty="0" smtClean="0"/>
              <a:t>Katy Burke, CSAC</a:t>
            </a:r>
          </a:p>
          <a:p>
            <a:pPr marL="0" indent="0">
              <a:buNone/>
            </a:pPr>
            <a:r>
              <a:rPr lang="en-US" dirty="0" smtClean="0"/>
              <a:t>Statewide Problem-Solving Court Coordinator</a:t>
            </a:r>
          </a:p>
          <a:p>
            <a:pPr marL="0" indent="0">
              <a:buNone/>
            </a:pPr>
            <a:r>
              <a:rPr lang="en-US" dirty="0" smtClean="0"/>
              <a:t>Wisconsin Supreme Court, Office of Court Operations</a:t>
            </a:r>
          </a:p>
          <a:p>
            <a:pPr marL="0" indent="0">
              <a:buNone/>
            </a:pPr>
            <a:r>
              <a:rPr lang="en-US" dirty="0" smtClean="0">
                <a:hlinkClick r:id="rId2"/>
              </a:rPr>
              <a:t>Katy.burke@wicourts.gov</a:t>
            </a:r>
            <a:endParaRPr lang="en-US" dirty="0" smtClean="0"/>
          </a:p>
          <a:p>
            <a:pPr marL="0" indent="0">
              <a:buNone/>
            </a:pPr>
            <a:r>
              <a:rPr lang="en-US" dirty="0" smtClean="0"/>
              <a:t>(608) 266-8861</a:t>
            </a:r>
            <a:endParaRPr lang="en-US" dirty="0"/>
          </a:p>
        </p:txBody>
      </p:sp>
      <p:sp>
        <p:nvSpPr>
          <p:cNvPr id="4" name="Content Placeholder 3"/>
          <p:cNvSpPr>
            <a:spLocks noGrp="1"/>
          </p:cNvSpPr>
          <p:nvPr>
            <p:ph sz="quarter" idx="4"/>
          </p:nvPr>
        </p:nvSpPr>
        <p:spPr/>
        <p:txBody>
          <a:bodyPr/>
          <a:lstStyle/>
          <a:p>
            <a:pPr marL="0" indent="0">
              <a:buNone/>
            </a:pPr>
            <a:r>
              <a:rPr lang="en-US" dirty="0" smtClean="0"/>
              <a:t>Attorney Emily Nolan-</a:t>
            </a:r>
            <a:r>
              <a:rPr lang="en-US" dirty="0" err="1" smtClean="0"/>
              <a:t>Plutchak</a:t>
            </a:r>
            <a:endParaRPr lang="en-US" dirty="0" smtClean="0"/>
          </a:p>
          <a:p>
            <a:pPr marL="0" indent="0">
              <a:buNone/>
            </a:pPr>
            <a:r>
              <a:rPr lang="en-US" dirty="0" smtClean="0"/>
              <a:t>Assistant State Public Defender</a:t>
            </a:r>
          </a:p>
          <a:p>
            <a:pPr marL="0" indent="0">
              <a:buNone/>
            </a:pPr>
            <a:r>
              <a:rPr lang="en-US" dirty="0" smtClean="0"/>
              <a:t>Wood County Drug Court Team Member</a:t>
            </a:r>
          </a:p>
          <a:p>
            <a:pPr marL="0" indent="0">
              <a:buNone/>
            </a:pPr>
            <a:r>
              <a:rPr lang="en-US" dirty="0" smtClean="0">
                <a:hlinkClick r:id="rId3"/>
              </a:rPr>
              <a:t>Nolan-plutchake@opd.wi.gov</a:t>
            </a:r>
            <a:endParaRPr lang="en-US" dirty="0" smtClean="0"/>
          </a:p>
          <a:p>
            <a:pPr marL="0" indent="0">
              <a:buNone/>
            </a:pPr>
            <a:r>
              <a:rPr lang="en-US" dirty="0" smtClean="0"/>
              <a:t>(715) 345-5387</a:t>
            </a:r>
            <a:endParaRPr lang="en-US" dirty="0"/>
          </a:p>
        </p:txBody>
      </p:sp>
    </p:spTree>
    <p:extLst>
      <p:ext uri="{BB962C8B-B14F-4D97-AF65-F5344CB8AC3E}">
        <p14:creationId xmlns:p14="http://schemas.microsoft.com/office/powerpoint/2010/main" val="112110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6554867" cy="1524000"/>
          </a:xfrm>
        </p:spPr>
        <p:txBody>
          <a:bodyPr/>
          <a:lstStyle/>
          <a:p>
            <a:r>
              <a:rPr lang="en-US" dirty="0" smtClean="0"/>
              <a:t>WHAT IS A DRUG COURT?</a:t>
            </a:r>
            <a:endParaRPr lang="en-US" dirty="0"/>
          </a:p>
        </p:txBody>
      </p:sp>
      <p:sp>
        <p:nvSpPr>
          <p:cNvPr id="3" name="Content Placeholder 2"/>
          <p:cNvSpPr>
            <a:spLocks noGrp="1"/>
          </p:cNvSpPr>
          <p:nvPr>
            <p:ph idx="1"/>
          </p:nvPr>
        </p:nvSpPr>
        <p:spPr>
          <a:xfrm>
            <a:off x="685799" y="1524000"/>
            <a:ext cx="6554867" cy="3767670"/>
          </a:xfrm>
        </p:spPr>
        <p:txBody>
          <a:bodyPr/>
          <a:lstStyle/>
          <a:p>
            <a:pPr>
              <a:buFont typeface="Wingdings" charset="2"/>
              <a:buChar char="Ø"/>
            </a:pPr>
            <a:r>
              <a:rPr lang="en-US" altLang="en-US" i="1" dirty="0"/>
              <a:t>A specially designed court calendar or docket, the purposes of which are to achieve a reduction in recidivism and substance abuse among nonviolent substance abusing offenders and to increase the offender’s likelihood of successful habilitation through early, continuous, and intense judicially supervised treatment, mandatory periodic drug testing, community supervision, and use of appropriate sanctions and other rehabilitation services (Bureau of Justice Assistance, 2005).</a:t>
            </a:r>
          </a:p>
          <a:p>
            <a:endParaRPr lang="en-US" dirty="0"/>
          </a:p>
        </p:txBody>
      </p:sp>
    </p:spTree>
    <p:extLst>
      <p:ext uri="{BB962C8B-B14F-4D97-AF65-F5344CB8AC3E}">
        <p14:creationId xmlns:p14="http://schemas.microsoft.com/office/powerpoint/2010/main" val="220452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 court Team</a:t>
            </a:r>
            <a:endParaRPr lang="en-US" dirty="0"/>
          </a:p>
        </p:txBody>
      </p:sp>
      <p:sp>
        <p:nvSpPr>
          <p:cNvPr id="4" name="Content Placeholder 3"/>
          <p:cNvSpPr>
            <a:spLocks noGrp="1"/>
          </p:cNvSpPr>
          <p:nvPr>
            <p:ph sz="half" idx="13"/>
          </p:nvPr>
        </p:nvSpPr>
        <p:spPr/>
        <p:txBody>
          <a:bodyPr/>
          <a:lstStyle/>
          <a:p>
            <a:r>
              <a:rPr lang="en-US" dirty="0"/>
              <a:t>Judge</a:t>
            </a:r>
          </a:p>
          <a:p>
            <a:r>
              <a:rPr lang="en-US" dirty="0"/>
              <a:t>Prosecutor</a:t>
            </a:r>
          </a:p>
          <a:p>
            <a:r>
              <a:rPr lang="en-US" dirty="0"/>
              <a:t>Defense Attorney</a:t>
            </a:r>
          </a:p>
          <a:p>
            <a:r>
              <a:rPr lang="en-US" dirty="0"/>
              <a:t>Treatment Provider</a:t>
            </a:r>
          </a:p>
          <a:p>
            <a:r>
              <a:rPr lang="en-US" dirty="0"/>
              <a:t>Probation Agent</a:t>
            </a:r>
          </a:p>
          <a:p>
            <a:r>
              <a:rPr lang="en-US" dirty="0"/>
              <a:t>Law Enforcement</a:t>
            </a:r>
          </a:p>
          <a:p>
            <a:r>
              <a:rPr lang="en-US" dirty="0"/>
              <a:t>Coordinator</a:t>
            </a:r>
          </a:p>
        </p:txBody>
      </p:sp>
      <p:sp>
        <p:nvSpPr>
          <p:cNvPr id="3" name="Content Placeholder 2"/>
          <p:cNvSpPr>
            <a:spLocks noGrp="1"/>
          </p:cNvSpPr>
          <p:nvPr>
            <p:ph sz="quarter" idx="4"/>
          </p:nvPr>
        </p:nvSpPr>
        <p:spPr/>
        <p:txBody>
          <a:bodyPr/>
          <a:lstStyle/>
          <a:p>
            <a:r>
              <a:rPr lang="en-US" dirty="0" smtClean="0"/>
              <a:t>Some courts might also include:</a:t>
            </a:r>
          </a:p>
          <a:p>
            <a:pPr lvl="1"/>
            <a:r>
              <a:rPr lang="en-US" dirty="0" smtClean="0"/>
              <a:t>Peer Support Specialist</a:t>
            </a:r>
          </a:p>
          <a:p>
            <a:pPr lvl="1"/>
            <a:r>
              <a:rPr lang="en-US" dirty="0" smtClean="0"/>
              <a:t>Psychiatry</a:t>
            </a:r>
          </a:p>
          <a:p>
            <a:pPr lvl="1"/>
            <a:r>
              <a:rPr lang="en-US" dirty="0" smtClean="0"/>
              <a:t>Medical Doctor</a:t>
            </a:r>
          </a:p>
          <a:p>
            <a:pPr lvl="1"/>
            <a:r>
              <a:rPr lang="en-US" dirty="0" smtClean="0"/>
              <a:t>Recovery Coach</a:t>
            </a:r>
          </a:p>
          <a:p>
            <a:pPr lvl="1"/>
            <a:r>
              <a:rPr lang="en-US" dirty="0" smtClean="0"/>
              <a:t>Drug Court Alumni</a:t>
            </a:r>
          </a:p>
          <a:p>
            <a:endParaRPr lang="en-US" dirty="0"/>
          </a:p>
        </p:txBody>
      </p:sp>
    </p:spTree>
    <p:extLst>
      <p:ext uri="{BB962C8B-B14F-4D97-AF65-F5344CB8AC3E}">
        <p14:creationId xmlns:p14="http://schemas.microsoft.com/office/powerpoint/2010/main" val="5771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88"/>
            <a:ext cx="6554867" cy="1524000"/>
          </a:xfrm>
        </p:spPr>
        <p:txBody>
          <a:bodyPr/>
          <a:lstStyle/>
          <a:p>
            <a:r>
              <a:rPr lang="en-US" dirty="0"/>
              <a:t>Drug Court Participants are</a:t>
            </a:r>
          </a:p>
        </p:txBody>
      </p:sp>
      <p:sp>
        <p:nvSpPr>
          <p:cNvPr id="3" name="Content Placeholder 2"/>
          <p:cNvSpPr>
            <a:spLocks noGrp="1"/>
          </p:cNvSpPr>
          <p:nvPr>
            <p:ph idx="1"/>
          </p:nvPr>
        </p:nvSpPr>
        <p:spPr>
          <a:xfrm>
            <a:off x="620792" y="1323974"/>
            <a:ext cx="7304008" cy="4238625"/>
          </a:xfrm>
        </p:spPr>
        <p:txBody>
          <a:bodyPr>
            <a:normAutofit lnSpcReduction="10000"/>
          </a:bodyPr>
          <a:lstStyle/>
          <a:p>
            <a:pPr>
              <a:buFont typeface="Wingdings" charset="2"/>
              <a:buChar char="Ø"/>
            </a:pPr>
            <a:r>
              <a:rPr lang="en-US" altLang="en-US" dirty="0"/>
              <a:t>P</a:t>
            </a:r>
            <a:r>
              <a:rPr lang="en-US" altLang="en-US" dirty="0" smtClean="0"/>
              <a:t>rovided </a:t>
            </a:r>
            <a:r>
              <a:rPr lang="en-US" altLang="en-US" dirty="0"/>
              <a:t>with intensive treatment and other services they require to </a:t>
            </a:r>
            <a:r>
              <a:rPr lang="en-US" altLang="en-US" dirty="0" smtClean="0"/>
              <a:t>achieve sobriety and become productive members of society</a:t>
            </a:r>
            <a:endParaRPr lang="en-US" altLang="en-US" dirty="0"/>
          </a:p>
          <a:p>
            <a:pPr>
              <a:buFont typeface="Wingdings" charset="2"/>
              <a:buChar char="Ø"/>
            </a:pPr>
            <a:r>
              <a:rPr lang="en-US" altLang="en-US" dirty="0"/>
              <a:t>H</a:t>
            </a:r>
            <a:r>
              <a:rPr lang="en-US" altLang="en-US" dirty="0" smtClean="0"/>
              <a:t>eld </a:t>
            </a:r>
            <a:r>
              <a:rPr lang="en-US" altLang="en-US" dirty="0"/>
              <a:t>accountable by the Drug Court judge for meeting their obligations to the court, society, themselves and their </a:t>
            </a:r>
            <a:r>
              <a:rPr lang="en-US" altLang="en-US" dirty="0" smtClean="0"/>
              <a:t>families</a:t>
            </a:r>
            <a:endParaRPr lang="en-US" altLang="en-US" dirty="0"/>
          </a:p>
          <a:p>
            <a:pPr>
              <a:buFont typeface="Wingdings" charset="2"/>
              <a:buChar char="Ø"/>
            </a:pPr>
            <a:r>
              <a:rPr lang="en-US" altLang="en-US" dirty="0"/>
              <a:t>R</a:t>
            </a:r>
            <a:r>
              <a:rPr lang="en-US" altLang="en-US" dirty="0" smtClean="0"/>
              <a:t>egularly </a:t>
            </a:r>
            <a:r>
              <a:rPr lang="en-US" altLang="en-US" dirty="0"/>
              <a:t>and randomly tested for </a:t>
            </a:r>
            <a:r>
              <a:rPr lang="en-US" altLang="en-US" dirty="0" smtClean="0"/>
              <a:t>substance use</a:t>
            </a:r>
            <a:endParaRPr lang="en-US" altLang="en-US" dirty="0"/>
          </a:p>
          <a:p>
            <a:pPr>
              <a:buFont typeface="Wingdings" charset="2"/>
              <a:buChar char="Ø"/>
            </a:pPr>
            <a:r>
              <a:rPr lang="en-US" altLang="en-US" dirty="0"/>
              <a:t>R</a:t>
            </a:r>
            <a:r>
              <a:rPr lang="en-US" altLang="en-US" dirty="0" smtClean="0"/>
              <a:t>equired </a:t>
            </a:r>
            <a:r>
              <a:rPr lang="en-US" altLang="en-US" dirty="0"/>
              <a:t>to appear in court frequently so that the judge may review their </a:t>
            </a:r>
            <a:r>
              <a:rPr lang="en-US" altLang="en-US" dirty="0" smtClean="0"/>
              <a:t>progress</a:t>
            </a:r>
          </a:p>
          <a:p>
            <a:pPr>
              <a:buFont typeface="Wingdings" charset="2"/>
              <a:buChar char="Ø"/>
            </a:pPr>
            <a:r>
              <a:rPr lang="en-US" altLang="en-US" dirty="0"/>
              <a:t>R</a:t>
            </a:r>
            <a:r>
              <a:rPr lang="en-US" altLang="en-US" dirty="0" smtClean="0"/>
              <a:t>ewarded </a:t>
            </a:r>
            <a:r>
              <a:rPr lang="en-US" altLang="en-US" dirty="0"/>
              <a:t>for doing well or sanctioned when they </a:t>
            </a:r>
            <a:r>
              <a:rPr lang="en-US" altLang="en-US" dirty="0" smtClean="0"/>
              <a:t>do not meet the minimum requirements of the drug court program.</a:t>
            </a:r>
            <a:endParaRPr lang="en-US" altLang="en-US" dirty="0"/>
          </a:p>
          <a:p>
            <a:endParaRPr lang="en-US" dirty="0"/>
          </a:p>
        </p:txBody>
      </p:sp>
    </p:spTree>
    <p:extLst>
      <p:ext uri="{BB962C8B-B14F-4D97-AF65-F5344CB8AC3E}">
        <p14:creationId xmlns:p14="http://schemas.microsoft.com/office/powerpoint/2010/main" val="4090090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6554867" cy="1524000"/>
          </a:xfrm>
        </p:spPr>
        <p:txBody>
          <a:bodyPr/>
          <a:lstStyle/>
          <a:p>
            <a:r>
              <a:rPr lang="en-US" dirty="0" smtClean="0"/>
              <a:t>The Drug Court movement</a:t>
            </a:r>
            <a:endParaRPr lang="en-US" dirty="0"/>
          </a:p>
        </p:txBody>
      </p:sp>
      <p:sp>
        <p:nvSpPr>
          <p:cNvPr id="3" name="Content Placeholder 2"/>
          <p:cNvSpPr>
            <a:spLocks noGrp="1"/>
          </p:cNvSpPr>
          <p:nvPr>
            <p:ph idx="1"/>
          </p:nvPr>
        </p:nvSpPr>
        <p:spPr>
          <a:xfrm>
            <a:off x="838199" y="1219200"/>
            <a:ext cx="7315201" cy="4114800"/>
          </a:xfrm>
        </p:spPr>
        <p:txBody>
          <a:bodyPr>
            <a:normAutofit fontScale="92500" lnSpcReduction="20000"/>
          </a:bodyPr>
          <a:lstStyle/>
          <a:p>
            <a:pPr>
              <a:buFont typeface="Wingdings" charset="2"/>
              <a:buChar char="Ø"/>
            </a:pPr>
            <a:r>
              <a:rPr lang="en-US" altLang="en-US" dirty="0"/>
              <a:t>First drug court founded in Miami Dade County, Florida in 1989</a:t>
            </a:r>
          </a:p>
          <a:p>
            <a:pPr>
              <a:buFont typeface="Wingdings" charset="2"/>
              <a:buChar char="Ø"/>
            </a:pPr>
            <a:r>
              <a:rPr lang="en-US" altLang="en-US" dirty="0"/>
              <a:t>First drug court started in Dane County, Wisconsin in 1996</a:t>
            </a:r>
          </a:p>
          <a:p>
            <a:pPr>
              <a:buFont typeface="Wingdings" charset="2"/>
              <a:buChar char="Ø"/>
            </a:pPr>
            <a:r>
              <a:rPr lang="en-US" altLang="en-US" dirty="0"/>
              <a:t>The Ten Key Components of Drug Courts were published in 1997</a:t>
            </a:r>
            <a:r>
              <a:rPr lang="en-US" altLang="en-US" baseline="30000" dirty="0"/>
              <a:t>1</a:t>
            </a:r>
          </a:p>
          <a:p>
            <a:pPr>
              <a:buFont typeface="Wingdings" charset="2"/>
              <a:buChar char="Ø"/>
            </a:pPr>
            <a:r>
              <a:rPr lang="en-US" altLang="en-US" dirty="0"/>
              <a:t>National Association of Drug Court Professionals published Adult Drug Court Best Practice Standards Volume I in 2013</a:t>
            </a:r>
            <a:r>
              <a:rPr lang="en-US" altLang="en-US" baseline="30000" dirty="0"/>
              <a:t>2</a:t>
            </a:r>
          </a:p>
          <a:p>
            <a:pPr>
              <a:buFont typeface="Wingdings" charset="2"/>
              <a:buChar char="Ø"/>
            </a:pPr>
            <a:r>
              <a:rPr lang="en-US" altLang="en-US" dirty="0"/>
              <a:t>Wisconsin Association of Treatment Court Professionals published </a:t>
            </a:r>
            <a:r>
              <a:rPr lang="en-US" altLang="en-US" dirty="0" smtClean="0"/>
              <a:t>Volume 1 of the Wisconsin </a:t>
            </a:r>
            <a:r>
              <a:rPr lang="en-US" altLang="en-US" dirty="0"/>
              <a:t>Treatment Court Standards in </a:t>
            </a:r>
            <a:r>
              <a:rPr lang="en-US" altLang="en-US" dirty="0" smtClean="0"/>
              <a:t>2014. </a:t>
            </a:r>
          </a:p>
          <a:p>
            <a:pPr lvl="1">
              <a:buFont typeface="Wingdings" charset="2"/>
              <a:buChar char="Ø"/>
            </a:pPr>
            <a:r>
              <a:rPr lang="en-US" altLang="en-US" dirty="0" smtClean="0"/>
              <a:t>The draft of Volume 2 of the Wisconsin Treatment Court Standards is in the process of review and will be finalized in the fall of 2018</a:t>
            </a:r>
            <a:r>
              <a:rPr lang="en-US" altLang="en-US" baseline="30000" dirty="0" smtClean="0"/>
              <a:t>3 </a:t>
            </a:r>
          </a:p>
          <a:p>
            <a:pPr marL="0" indent="0">
              <a:buNone/>
            </a:pPr>
            <a:endParaRPr lang="en-US" altLang="en-US" baseline="30000" dirty="0"/>
          </a:p>
          <a:p>
            <a:endParaRPr lang="en-US" dirty="0"/>
          </a:p>
        </p:txBody>
      </p:sp>
      <p:sp>
        <p:nvSpPr>
          <p:cNvPr id="4" name="TextBox 3"/>
          <p:cNvSpPr txBox="1">
            <a:spLocks noChangeArrowheads="1"/>
          </p:cNvSpPr>
          <p:nvPr/>
        </p:nvSpPr>
        <p:spPr bwMode="auto">
          <a:xfrm>
            <a:off x="533400" y="5334000"/>
            <a:ext cx="861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dirty="0"/>
              <a:t>1 </a:t>
            </a:r>
            <a:r>
              <a:rPr lang="en-US" altLang="en-US" sz="1200" dirty="0">
                <a:hlinkClick r:id="rId3"/>
              </a:rPr>
              <a:t>http://www.ndci.org/sites/default/files/nadcp/Key_Components.pdf </a:t>
            </a:r>
            <a:endParaRPr lang="en-US" altLang="en-US" sz="1200" dirty="0"/>
          </a:p>
          <a:p>
            <a:pPr eaLnBrk="1" hangingPunct="1"/>
            <a:r>
              <a:rPr lang="en-US" altLang="en-US" sz="1200" dirty="0"/>
              <a:t>2 </a:t>
            </a:r>
            <a:r>
              <a:rPr lang="en-US" altLang="en-US" sz="1200" dirty="0">
                <a:hlinkClick r:id="rId4"/>
              </a:rPr>
              <a:t>http://www.nadcp.org/sites/default/files/nadcp/AdultDrugCourtBestPracticeStandards.pdf</a:t>
            </a:r>
            <a:endParaRPr lang="en-US" altLang="en-US" sz="1200" dirty="0"/>
          </a:p>
          <a:p>
            <a:pPr eaLnBrk="1" hangingPunct="1"/>
            <a:r>
              <a:rPr lang="en-US" altLang="en-US" sz="1200" dirty="0"/>
              <a:t>3 </a:t>
            </a:r>
            <a:r>
              <a:rPr lang="en-US" altLang="en-US" sz="1200" dirty="0">
                <a:hlinkClick r:id="rId5"/>
              </a:rPr>
              <a:t>http://www.watcp.org/wp-content/uploads/2014/04/WATCP_Standards_April-2014.pdf</a:t>
            </a:r>
            <a:endParaRPr lang="en-US" altLang="en-US" sz="1200" dirty="0"/>
          </a:p>
        </p:txBody>
      </p:sp>
    </p:spTree>
    <p:extLst>
      <p:ext uri="{BB962C8B-B14F-4D97-AF65-F5344CB8AC3E}">
        <p14:creationId xmlns:p14="http://schemas.microsoft.com/office/powerpoint/2010/main" val="33806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4" y="152400"/>
            <a:ext cx="6554867" cy="1524000"/>
          </a:xfrm>
        </p:spPr>
        <p:txBody>
          <a:bodyPr/>
          <a:lstStyle/>
          <a:p>
            <a:r>
              <a:rPr lang="en-US" dirty="0" smtClean="0"/>
              <a:t>Problem-solving courts in Wisconsin</a:t>
            </a:r>
            <a:endParaRPr lang="en-US" dirty="0"/>
          </a:p>
        </p:txBody>
      </p:sp>
      <p:sp>
        <p:nvSpPr>
          <p:cNvPr id="3" name="Content Placeholder 2"/>
          <p:cNvSpPr>
            <a:spLocks noGrp="1"/>
          </p:cNvSpPr>
          <p:nvPr>
            <p:ph idx="1"/>
          </p:nvPr>
        </p:nvSpPr>
        <p:spPr>
          <a:xfrm>
            <a:off x="457201" y="1371600"/>
            <a:ext cx="6735842" cy="4758270"/>
          </a:xfrm>
        </p:spPr>
        <p:txBody>
          <a:bodyPr>
            <a:normAutofit/>
          </a:bodyPr>
          <a:lstStyle/>
          <a:p>
            <a:pPr>
              <a:spcAft>
                <a:spcPts val="0"/>
              </a:spcAft>
              <a:buFont typeface="Wingdings" charset="2"/>
              <a:buChar char="Ø"/>
              <a:defRPr/>
            </a:pPr>
            <a:r>
              <a:rPr lang="en-US" dirty="0"/>
              <a:t>As of </a:t>
            </a:r>
            <a:r>
              <a:rPr lang="en-US" dirty="0" smtClean="0"/>
              <a:t>April 2018, </a:t>
            </a:r>
            <a:r>
              <a:rPr lang="en-US" dirty="0"/>
              <a:t>Wisconsin has </a:t>
            </a:r>
            <a:r>
              <a:rPr lang="en-US" dirty="0" smtClean="0"/>
              <a:t>85 </a:t>
            </a:r>
            <a:r>
              <a:rPr lang="en-US" dirty="0"/>
              <a:t>operational problem-solving courts:</a:t>
            </a:r>
          </a:p>
          <a:p>
            <a:pPr marL="845820" lvl="1">
              <a:spcAft>
                <a:spcPts val="0"/>
              </a:spcAft>
              <a:buFont typeface="Wingdings" charset="2"/>
              <a:buChar char="Ø"/>
              <a:defRPr/>
            </a:pPr>
            <a:r>
              <a:rPr lang="en-US" dirty="0" smtClean="0"/>
              <a:t>35 </a:t>
            </a:r>
            <a:r>
              <a:rPr lang="en-US" dirty="0"/>
              <a:t>Drug Courts</a:t>
            </a:r>
          </a:p>
          <a:p>
            <a:pPr marL="845820" lvl="1">
              <a:spcAft>
                <a:spcPts val="0"/>
              </a:spcAft>
              <a:buFont typeface="Wingdings" charset="2"/>
              <a:buChar char="Ø"/>
              <a:defRPr/>
            </a:pPr>
            <a:r>
              <a:rPr lang="en-US" dirty="0" smtClean="0"/>
              <a:t>17 </a:t>
            </a:r>
            <a:r>
              <a:rPr lang="en-US" dirty="0"/>
              <a:t>OWI Courts</a:t>
            </a:r>
          </a:p>
          <a:p>
            <a:pPr marL="845820" lvl="1">
              <a:spcAft>
                <a:spcPts val="0"/>
              </a:spcAft>
              <a:buFont typeface="Wingdings" charset="2"/>
              <a:buChar char="Ø"/>
              <a:defRPr/>
            </a:pPr>
            <a:r>
              <a:rPr lang="en-US" dirty="0" smtClean="0"/>
              <a:t>10 </a:t>
            </a:r>
            <a:r>
              <a:rPr lang="en-US" dirty="0"/>
              <a:t>Veterans Treatment Courts</a:t>
            </a:r>
          </a:p>
          <a:p>
            <a:pPr marL="845820" lvl="1">
              <a:spcAft>
                <a:spcPts val="0"/>
              </a:spcAft>
              <a:buFont typeface="Wingdings" charset="2"/>
              <a:buChar char="Ø"/>
              <a:defRPr/>
            </a:pPr>
            <a:r>
              <a:rPr lang="en-US" dirty="0" smtClean="0"/>
              <a:t>12 </a:t>
            </a:r>
            <a:r>
              <a:rPr lang="en-US" dirty="0"/>
              <a:t>Hybrid OWI/Drug Courts</a:t>
            </a:r>
          </a:p>
          <a:p>
            <a:pPr marL="845820" lvl="1">
              <a:spcAft>
                <a:spcPts val="0"/>
              </a:spcAft>
              <a:buFont typeface="Wingdings" charset="2"/>
              <a:buChar char="Ø"/>
              <a:defRPr/>
            </a:pPr>
            <a:r>
              <a:rPr lang="en-US" dirty="0"/>
              <a:t>4 Mental Health Courts</a:t>
            </a:r>
          </a:p>
          <a:p>
            <a:pPr marL="845820" lvl="1">
              <a:spcAft>
                <a:spcPts val="0"/>
              </a:spcAft>
              <a:buFont typeface="Wingdings" charset="2"/>
              <a:buChar char="Ø"/>
              <a:defRPr/>
            </a:pPr>
            <a:r>
              <a:rPr lang="en-US" dirty="0"/>
              <a:t>4</a:t>
            </a:r>
            <a:r>
              <a:rPr lang="en-US" dirty="0" smtClean="0"/>
              <a:t> </a:t>
            </a:r>
            <a:r>
              <a:rPr lang="en-US" dirty="0"/>
              <a:t>Tribal Healing to Wellness </a:t>
            </a:r>
            <a:r>
              <a:rPr lang="en-US" dirty="0" smtClean="0"/>
              <a:t>Courts</a:t>
            </a:r>
          </a:p>
          <a:p>
            <a:pPr marL="845820" lvl="1">
              <a:spcAft>
                <a:spcPts val="0"/>
              </a:spcAft>
              <a:buFont typeface="Wingdings" charset="2"/>
              <a:buChar char="Ø"/>
              <a:defRPr/>
            </a:pPr>
            <a:r>
              <a:rPr lang="en-US" dirty="0" smtClean="0"/>
              <a:t>3 Family Dependency Courts</a:t>
            </a:r>
            <a:endParaRPr lang="en-US" dirty="0"/>
          </a:p>
          <a:p>
            <a:pPr lvl="1" indent="-182880">
              <a:spcAft>
                <a:spcPts val="0"/>
              </a:spcAft>
              <a:buFont typeface="Arial" pitchFamily="34" charset="0"/>
              <a:buChar char="•"/>
              <a:defRPr/>
            </a:pPr>
            <a:endParaRPr lang="en-US" dirty="0"/>
          </a:p>
          <a:p>
            <a:pPr marL="274320" lvl="1" indent="0">
              <a:spcAft>
                <a:spcPts val="0"/>
              </a:spcAft>
              <a:buNone/>
              <a:defRPr/>
            </a:pPr>
            <a:endParaRPr lang="en-US" dirty="0"/>
          </a:p>
          <a:p>
            <a:pPr marL="274320" lvl="1" indent="0">
              <a:spcAft>
                <a:spcPts val="0"/>
              </a:spcAft>
              <a:buNone/>
              <a:defRPr/>
            </a:pPr>
            <a:r>
              <a:rPr lang="en-US" dirty="0"/>
              <a:t>*Any courts currently being planned but are not operational are not included in this count. </a:t>
            </a:r>
          </a:p>
        </p:txBody>
      </p:sp>
    </p:spTree>
    <p:extLst>
      <p:ext uri="{BB962C8B-B14F-4D97-AF65-F5344CB8AC3E}">
        <p14:creationId xmlns:p14="http://schemas.microsoft.com/office/powerpoint/2010/main" val="3991566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27822785"/>
              </p:ext>
            </p:extLst>
          </p:nvPr>
        </p:nvGraphicFramePr>
        <p:xfrm>
          <a:off x="2091076" y="76200"/>
          <a:ext cx="5224124" cy="6761252"/>
        </p:xfrm>
        <a:graphic>
          <a:graphicData uri="http://schemas.openxmlformats.org/presentationml/2006/ole">
            <mc:AlternateContent xmlns:mc="http://schemas.openxmlformats.org/markup-compatibility/2006">
              <mc:Choice xmlns:v="urn:schemas-microsoft-com:vml" Requires="v">
                <p:oleObj spid="_x0000_s2066" name="Acrobat Document" r:id="rId4" imgW="5829300" imgH="7543800" progId="AcroExch.Document.DC">
                  <p:embed/>
                </p:oleObj>
              </mc:Choice>
              <mc:Fallback>
                <p:oleObj name="Acrobat Document" r:id="rId4" imgW="5829300" imgH="7543800" progId="AcroExch.Document.DC">
                  <p:embed/>
                  <p:pic>
                    <p:nvPicPr>
                      <p:cNvPr id="0" name=""/>
                      <p:cNvPicPr/>
                      <p:nvPr/>
                    </p:nvPicPr>
                    <p:blipFill>
                      <a:blip r:embed="rId5"/>
                      <a:stretch>
                        <a:fillRect/>
                      </a:stretch>
                    </p:blipFill>
                    <p:spPr>
                      <a:xfrm>
                        <a:off x="2091076" y="76200"/>
                        <a:ext cx="5224124" cy="6761252"/>
                      </a:xfrm>
                      <a:prstGeom prst="rect">
                        <a:avLst/>
                      </a:prstGeom>
                    </p:spPr>
                  </p:pic>
                </p:oleObj>
              </mc:Fallback>
            </mc:AlternateContent>
          </a:graphicData>
        </a:graphic>
      </p:graphicFrame>
    </p:spTree>
    <p:extLst>
      <p:ext uri="{BB962C8B-B14F-4D97-AF65-F5344CB8AC3E}">
        <p14:creationId xmlns:p14="http://schemas.microsoft.com/office/powerpoint/2010/main" val="2488452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1057</TotalTime>
  <Words>2054</Words>
  <Application>Microsoft Office PowerPoint</Application>
  <PresentationFormat>On-screen Show (4:3)</PresentationFormat>
  <Paragraphs>236</Paragraphs>
  <Slides>30</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Slice</vt:lpstr>
      <vt:lpstr>Acrobat Document</vt:lpstr>
      <vt:lpstr>PowerPoint Presentation</vt:lpstr>
      <vt:lpstr>what is watcp?</vt:lpstr>
      <vt:lpstr>What are Problem-Solving Courts?</vt:lpstr>
      <vt:lpstr>WHAT IS A DRUG COURT?</vt:lpstr>
      <vt:lpstr>The drug court Team</vt:lpstr>
      <vt:lpstr>Drug Court Participants are</vt:lpstr>
      <vt:lpstr>The Drug Court movement</vt:lpstr>
      <vt:lpstr>Problem-solving courts in Wisconsin</vt:lpstr>
      <vt:lpstr>PowerPoint Presentation</vt:lpstr>
      <vt:lpstr>Problem-solving court funding &amp; sustainability</vt:lpstr>
      <vt:lpstr>Treatment Alternatives and Diversion (TAD)</vt:lpstr>
      <vt:lpstr>TAD Expansion</vt:lpstr>
      <vt:lpstr>Tad expansion</vt:lpstr>
      <vt:lpstr>10 Key Components of a drug court</vt:lpstr>
      <vt:lpstr>10 Key components of a drug court</vt:lpstr>
      <vt:lpstr>Component #1:  Integrate Substance use treatment services with justice system case processing</vt:lpstr>
      <vt:lpstr>Component #2:  non-adversarial approach</vt:lpstr>
      <vt:lpstr>Component #3:  eligibility</vt:lpstr>
      <vt:lpstr>Component #4:  Access to continuum of Substance use treatment and rehabilitation services</vt:lpstr>
      <vt:lpstr>Component #5:  drug testing </vt:lpstr>
      <vt:lpstr>Component #6: Coordinated Response to Participant Compliance </vt:lpstr>
      <vt:lpstr>Component #7:  The role of the Judge</vt:lpstr>
      <vt:lpstr>Component #8:  evaluation</vt:lpstr>
      <vt:lpstr>Component #9:  Training</vt:lpstr>
      <vt:lpstr>Component #10:  Community outreach</vt:lpstr>
      <vt:lpstr>Treatment Court Standards</vt:lpstr>
      <vt:lpstr>State Resources for Problem-solving courts</vt:lpstr>
      <vt:lpstr>National resources for problem-solving courts</vt:lpstr>
      <vt:lpstr>Thank you!</vt:lpstr>
      <vt:lpstr>PowerPoint Presentation</vt:lpstr>
    </vt:vector>
  </TitlesOfParts>
  <Company>CCAP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Courts: a collaborative approach</dc:title>
  <dc:creator>Administrator</dc:creator>
  <cp:lastModifiedBy>Claude, Nicole M</cp:lastModifiedBy>
  <cp:revision>53</cp:revision>
  <cp:lastPrinted>2018-05-28T23:26:48Z</cp:lastPrinted>
  <dcterms:created xsi:type="dcterms:W3CDTF">2018-04-30T15:41:22Z</dcterms:created>
  <dcterms:modified xsi:type="dcterms:W3CDTF">2018-08-21T19:02:50Z</dcterms:modified>
</cp:coreProperties>
</file>