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71"/>
  </p:notesMasterIdLst>
  <p:handoutMasterIdLst>
    <p:handoutMasterId r:id="rId72"/>
  </p:handoutMasterIdLst>
  <p:sldIdLst>
    <p:sldId id="316" r:id="rId3"/>
    <p:sldId id="257" r:id="rId4"/>
    <p:sldId id="318" r:id="rId5"/>
    <p:sldId id="327" r:id="rId6"/>
    <p:sldId id="325" r:id="rId7"/>
    <p:sldId id="326" r:id="rId8"/>
    <p:sldId id="324" r:id="rId9"/>
    <p:sldId id="319" r:id="rId10"/>
    <p:sldId id="320" r:id="rId11"/>
    <p:sldId id="337" r:id="rId12"/>
    <p:sldId id="258" r:id="rId13"/>
    <p:sldId id="306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317" r:id="rId22"/>
    <p:sldId id="328" r:id="rId23"/>
    <p:sldId id="329" r:id="rId24"/>
    <p:sldId id="330" r:id="rId25"/>
    <p:sldId id="331" r:id="rId26"/>
    <p:sldId id="333" r:id="rId27"/>
    <p:sldId id="266" r:id="rId28"/>
    <p:sldId id="267" r:id="rId29"/>
    <p:sldId id="268" r:id="rId30"/>
    <p:sldId id="334" r:id="rId31"/>
    <p:sldId id="338" r:id="rId32"/>
    <p:sldId id="269" r:id="rId33"/>
    <p:sldId id="270" r:id="rId34"/>
    <p:sldId id="271" r:id="rId35"/>
    <p:sldId id="272" r:id="rId36"/>
    <p:sldId id="273" r:id="rId37"/>
    <p:sldId id="310" r:id="rId38"/>
    <p:sldId id="311" r:id="rId39"/>
    <p:sldId id="312" r:id="rId40"/>
    <p:sldId id="274" r:id="rId41"/>
    <p:sldId id="275" r:id="rId42"/>
    <p:sldId id="276" r:id="rId43"/>
    <p:sldId id="277" r:id="rId44"/>
    <p:sldId id="278" r:id="rId45"/>
    <p:sldId id="279" r:id="rId46"/>
    <p:sldId id="280" r:id="rId47"/>
    <p:sldId id="335" r:id="rId48"/>
    <p:sldId id="281" r:id="rId49"/>
    <p:sldId id="321" r:id="rId50"/>
    <p:sldId id="323" r:id="rId51"/>
    <p:sldId id="322" r:id="rId52"/>
    <p:sldId id="288" r:id="rId53"/>
    <p:sldId id="282" r:id="rId54"/>
    <p:sldId id="283" r:id="rId55"/>
    <p:sldId id="284" r:id="rId56"/>
    <p:sldId id="308" r:id="rId57"/>
    <p:sldId id="295" r:id="rId58"/>
    <p:sldId id="296" r:id="rId59"/>
    <p:sldId id="297" r:id="rId60"/>
    <p:sldId id="300" r:id="rId61"/>
    <p:sldId id="309" r:id="rId62"/>
    <p:sldId id="298" r:id="rId63"/>
    <p:sldId id="299" r:id="rId64"/>
    <p:sldId id="301" r:id="rId65"/>
    <p:sldId id="302" r:id="rId66"/>
    <p:sldId id="303" r:id="rId67"/>
    <p:sldId id="304" r:id="rId68"/>
    <p:sldId id="305" r:id="rId69"/>
    <p:sldId id="307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B0634-9624-9B4E-B1D8-C4FBB7A95F13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DBE8B-D9A4-1D43-A0D2-17079F413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98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8F180-5131-2C40-B79F-C890DD675C1B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4F70B-B839-E84F-B35C-57F35B3F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929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6680C-3010-014D-AF95-8F8E24ED9025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C41F3-5EE7-F94D-9D41-CD3E03FCFEE7}" type="slidenum">
              <a:rPr lang="en-US"/>
              <a:pPr/>
              <a:t>19</a:t>
            </a:fld>
            <a:endParaRPr lang="en-US"/>
          </a:p>
        </p:txBody>
      </p:sp>
      <p:sp>
        <p:nvSpPr>
          <p:cNvPr id="747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47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148A22-2676-0144-AFAA-19E0EB28D5B0}" type="slidenum">
              <a:rPr lang="en-US"/>
              <a:pPr/>
              <a:t>26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8D04E-E5A0-5349-B1A6-8DEDB14FB79B}" type="slidenum">
              <a:rPr lang="en-US"/>
              <a:pPr/>
              <a:t>27</a:t>
            </a:fld>
            <a:endParaRPr lang="en-US"/>
          </a:p>
        </p:txBody>
      </p:sp>
      <p:sp>
        <p:nvSpPr>
          <p:cNvPr id="757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57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C403B-E4EC-EC4C-AA1D-356AA3E3EB2E}" type="slidenum">
              <a:rPr lang="en-US"/>
              <a:pPr/>
              <a:t>28</a:t>
            </a:fld>
            <a:endParaRPr lang="en-US"/>
          </a:p>
        </p:txBody>
      </p:sp>
      <p:sp>
        <p:nvSpPr>
          <p:cNvPr id="768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B10F0-AEBA-A645-8118-F6F4F968042A}" type="slidenum">
              <a:rPr lang="en-US"/>
              <a:pPr/>
              <a:t>31</a:t>
            </a:fld>
            <a:endParaRPr lang="en-US"/>
          </a:p>
        </p:txBody>
      </p:sp>
      <p:sp>
        <p:nvSpPr>
          <p:cNvPr id="778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423B2-340F-9B46-B0AD-638CBECBDE98}" type="slidenum">
              <a:rPr lang="en-US"/>
              <a:pPr/>
              <a:t>32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25580E-2A78-8A43-BE7A-DE22FCF04137}" type="slidenum">
              <a:rPr lang="en-US"/>
              <a:pPr/>
              <a:t>33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600D6-3A57-3C4A-9CEB-760152A0259A}" type="slidenum">
              <a:rPr lang="en-US"/>
              <a:pPr/>
              <a:t>34</a:t>
            </a:fld>
            <a:endParaRPr lang="en-US"/>
          </a:p>
        </p:txBody>
      </p:sp>
      <p:sp>
        <p:nvSpPr>
          <p:cNvPr id="788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8BDBA-8E0F-7848-84D7-9E67D932A452}" type="slidenum">
              <a:rPr lang="en-US"/>
              <a:pPr/>
              <a:t>35</a:t>
            </a:fld>
            <a:endParaRPr lang="en-US"/>
          </a:p>
        </p:txBody>
      </p:sp>
      <p:sp>
        <p:nvSpPr>
          <p:cNvPr id="798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DA5FC-B3DD-614F-8C76-3889851EC838}" type="slidenum">
              <a:rPr lang="en-US"/>
              <a:pPr/>
              <a:t>39</a:t>
            </a:fld>
            <a:endParaRPr lang="en-US"/>
          </a:p>
        </p:txBody>
      </p:sp>
      <p:sp>
        <p:nvSpPr>
          <p:cNvPr id="819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F5EAD-F8CE-9D4F-8DC1-89976DE9892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2AFF0-A8DF-824A-8FC4-4294089BE090}" type="slidenum">
              <a:rPr lang="en-US"/>
              <a:pPr/>
              <a:t>40</a:t>
            </a:fld>
            <a:endParaRPr lang="en-US"/>
          </a:p>
        </p:txBody>
      </p:sp>
      <p:sp>
        <p:nvSpPr>
          <p:cNvPr id="839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39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D25DB-ADF3-9649-B7C2-386751FC8F04}" type="slidenum">
              <a:rPr lang="en-US"/>
              <a:pPr/>
              <a:t>42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1BE71-C552-5E4E-92A3-0BB1455C6405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808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08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FED8F-683D-C349-A49D-AC4DC313F93C}" type="slidenum">
              <a:rPr lang="en-US"/>
              <a:pPr/>
              <a:t>44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3272C-F436-C243-858E-1EB1DF8D00E4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61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B07E6D-7161-0643-B66D-E16B30424BF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51129-CBEE-1249-9539-4D04A609FB2A}" type="slidenum">
              <a:rPr lang="en-US"/>
              <a:pPr/>
              <a:t>11</a:t>
            </a:fld>
            <a:endParaRPr lang="en-US"/>
          </a:p>
        </p:txBody>
      </p:sp>
      <p:sp>
        <p:nvSpPr>
          <p:cNvPr id="686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63CF5-3BF4-4042-8480-38C3C4F402E8}" type="slidenum">
              <a:rPr lang="en-US"/>
              <a:pPr/>
              <a:t>14</a:t>
            </a:fld>
            <a:endParaRPr lang="en-US"/>
          </a:p>
        </p:txBody>
      </p:sp>
      <p:sp>
        <p:nvSpPr>
          <p:cNvPr id="849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49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923F4-34B6-6A4A-A896-1B07FB5F8582}" type="slidenum">
              <a:rPr lang="en-US"/>
              <a:pPr/>
              <a:t>15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C7C86-8187-784E-A201-DA0DF1614602}" type="slidenum">
              <a:rPr lang="en-US"/>
              <a:pPr/>
              <a:t>16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70EA1-E040-1C4F-9242-8AFCCF7EC184}" type="slidenum">
              <a:rPr lang="en-US"/>
              <a:pPr/>
              <a:t>17</a:t>
            </a:fld>
            <a:endParaRPr lang="en-US"/>
          </a:p>
        </p:txBody>
      </p:sp>
      <p:sp>
        <p:nvSpPr>
          <p:cNvPr id="727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2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729E8-562B-5B4B-AFFA-4055F704F695}" type="slidenum">
              <a:rPr lang="en-US"/>
              <a:pPr/>
              <a:t>18</a:t>
            </a:fld>
            <a:endParaRPr lang="en-US"/>
          </a:p>
        </p:txBody>
      </p:sp>
      <p:sp>
        <p:nvSpPr>
          <p:cNvPr id="737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37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5249-32E3-914B-A902-39E09B8D81FA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845A-E677-B341-BAF1-1AA10013036C}" type="datetime1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6532-2E27-434B-AE05-348CD20293D4}" type="datetime1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BD73-4B34-6940-98B6-8E75400B636F}" type="datetime1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C065-5F67-324A-9031-8B08C467742E}" type="datetime1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1D26-A602-1F43-86CD-BF3A654D3624}" type="datetime1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7F1B-3B1B-1246-A4FF-A932F4FEA929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15F3-6820-1241-9B42-420918085362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427B-CBA8-8A46-A37D-D2679BC794FB}" type="datetime1">
              <a:rPr lang="en-US" smtClean="0">
                <a:solidFill>
                  <a:srgbClr val="82682C"/>
                </a:solidFill>
                <a:latin typeface="Calisto MT"/>
              </a:rPr>
              <a:t>8/21/2018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>
                <a:solidFill>
                  <a:srgbClr val="82682C"/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815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79B0-E4C2-844B-B335-D4749BD20F72}" type="datetime1">
              <a:rPr lang="en-US" smtClean="0">
                <a:solidFill>
                  <a:srgbClr val="82682C"/>
                </a:solidFill>
                <a:latin typeface="Calisto MT"/>
              </a:rPr>
              <a:t>8/21/2018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>
                <a:solidFill>
                  <a:srgbClr val="82682C"/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3686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E408-71C3-194A-923B-8C3A6005D52F}" type="datetime1">
              <a:rPr lang="en-US" smtClean="0">
                <a:solidFill>
                  <a:srgbClr val="82682C"/>
                </a:solidFill>
                <a:latin typeface="Calisto MT"/>
              </a:rPr>
              <a:t>8/21/2018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>
                <a:solidFill>
                  <a:srgbClr val="82682C"/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8929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D8A2-3AEB-7247-9A72-38E5D26495B2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B2E-54D1-FE48-8672-9CF4F7C8F966}" type="datetime1">
              <a:rPr lang="en-US" smtClean="0">
                <a:solidFill>
                  <a:srgbClr val="82682C"/>
                </a:solidFill>
                <a:latin typeface="Calisto MT"/>
              </a:rPr>
              <a:t>8/21/2018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>
                <a:solidFill>
                  <a:srgbClr val="82682C"/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891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89B7-93FE-854B-9FE8-6B5CDA58D8B6}" type="datetime1">
              <a:rPr lang="en-US" smtClean="0">
                <a:solidFill>
                  <a:srgbClr val="82682C"/>
                </a:solidFill>
                <a:latin typeface="Calisto MT"/>
              </a:rPr>
              <a:t>8/21/2018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>
                <a:solidFill>
                  <a:srgbClr val="82682C"/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64397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69B2-6FBE-E841-B65C-5C2D8CC5EA35}" type="datetime1">
              <a:rPr lang="en-US" smtClean="0">
                <a:solidFill>
                  <a:srgbClr val="82682C"/>
                </a:solidFill>
                <a:latin typeface="Calisto MT"/>
              </a:rPr>
              <a:t>8/21/2018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>
                <a:solidFill>
                  <a:srgbClr val="82682C"/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1515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90EE-E494-1D43-A9AA-9CC40FEB1860}" type="datetime1">
              <a:rPr lang="en-US" smtClean="0">
                <a:solidFill>
                  <a:srgbClr val="82682C"/>
                </a:solidFill>
                <a:latin typeface="Calisto MT"/>
              </a:rPr>
              <a:t>8/21/2018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>
                <a:solidFill>
                  <a:srgbClr val="82682C"/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4127622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E638-5951-5743-85B5-49C4E8F31FF9}" type="datetime1">
              <a:rPr lang="en-US" smtClean="0">
                <a:solidFill>
                  <a:srgbClr val="82682C"/>
                </a:solidFill>
                <a:latin typeface="Calisto MT"/>
              </a:rPr>
              <a:t>8/21/2018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>
                <a:solidFill>
                  <a:srgbClr val="82682C"/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974098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A09A-6061-3D4E-B325-3532B2453254}" type="datetime1">
              <a:rPr lang="en-US" smtClean="0">
                <a:solidFill>
                  <a:srgbClr val="82682C"/>
                </a:solidFill>
                <a:latin typeface="Calisto MT"/>
              </a:rPr>
              <a:t>8/21/2018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>
                <a:solidFill>
                  <a:srgbClr val="82682C"/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3635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E592-14A7-2A42-A167-4F738AB7015C}" type="datetime1">
              <a:rPr lang="en-US" smtClean="0">
                <a:solidFill>
                  <a:srgbClr val="82682C"/>
                </a:solidFill>
                <a:latin typeface="Calisto MT"/>
              </a:rPr>
              <a:t>8/21/2018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>
                <a:solidFill>
                  <a:srgbClr val="82682C"/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522449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B485-FDAE-A140-8EC2-14566FFC2BE2}" type="datetime1">
              <a:rPr lang="en-US" smtClean="0">
                <a:solidFill>
                  <a:srgbClr val="82682C"/>
                </a:solidFill>
                <a:latin typeface="Calisto MT"/>
              </a:rPr>
              <a:t>8/21/2018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>
                <a:solidFill>
                  <a:srgbClr val="82682C"/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949974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5C87-67F7-364E-8931-21F8F34CAA12}" type="datetime1">
              <a:rPr lang="en-US" smtClean="0">
                <a:solidFill>
                  <a:srgbClr val="82682C"/>
                </a:solidFill>
                <a:latin typeface="Calisto MT"/>
              </a:rPr>
              <a:t>8/21/2018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>
                <a:solidFill>
                  <a:srgbClr val="82682C"/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899409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5908-7ACC-B740-8C55-3273E2F29B9E}" type="datetime1">
              <a:rPr lang="en-US" smtClean="0">
                <a:solidFill>
                  <a:srgbClr val="82682C"/>
                </a:solidFill>
                <a:latin typeface="Calisto MT"/>
              </a:rPr>
              <a:t>8/21/2018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>
                <a:solidFill>
                  <a:srgbClr val="82682C"/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977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4326-2ED3-4B48-970A-B7D48B54810B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6120-DE6A-2643-9338-93E3D48E7095}" type="datetime1">
              <a:rPr lang="en-US" smtClean="0">
                <a:solidFill>
                  <a:srgbClr val="82682C"/>
                </a:solidFill>
                <a:latin typeface="Calisto MT"/>
              </a:rPr>
              <a:t>8/21/2018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>
                <a:solidFill>
                  <a:srgbClr val="82682C"/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875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1939-B3DF-874B-AACB-2E6B327F9834}" type="datetime1">
              <a:rPr lang="en-US" smtClean="0">
                <a:solidFill>
                  <a:srgbClr val="82682C"/>
                </a:solidFill>
                <a:latin typeface="Calisto MT"/>
              </a:rPr>
              <a:t>8/21/2018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>
                <a:solidFill>
                  <a:srgbClr val="82682C"/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15560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1812-2267-934E-83DB-95B7D5C96CEA}" type="datetime1">
              <a:rPr lang="en-US" smtClean="0">
                <a:solidFill>
                  <a:srgbClr val="82682C"/>
                </a:solidFill>
                <a:latin typeface="Calisto MT"/>
              </a:rPr>
              <a:t>8/21/2018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>
                <a:solidFill>
                  <a:srgbClr val="82682C"/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479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FA0A-14A2-A644-9E51-C50DB3184F8E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24E9-4407-0545-BF82-0D9B6CA84A62}" type="datetime1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655-21C1-3146-8BB5-1B6CF85E66A2}" type="datetime1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5029-6279-B842-A93A-E5B6375686C6}" type="datetime1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DE1A-5E23-9142-A0E8-AEF245A2AA34}" type="datetime1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0A6A-0DDF-6D49-8A5E-301FE512CE5F}" type="datetime1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Matthew Felgus, MD 8/24/18</a:t>
            </a: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2709C61-732B-8742-96AA-9845D76CD9C8}" type="datetime1">
              <a:rPr lang="en-US" smtClean="0"/>
              <a:t>8/21/2018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6449D673-D0A8-0046-AB1A-8AEFCE3B210D}" type="datetime1">
              <a:rPr lang="en-US" smtClean="0">
                <a:solidFill>
                  <a:srgbClr val="82682C"/>
                </a:solidFill>
                <a:latin typeface="Calisto MT"/>
              </a:rPr>
              <a:t>8/21/2018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>
                <a:solidFill>
                  <a:srgbClr val="82682C"/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82682C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24662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felgus@wisc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235597"/>
            <a:ext cx="8001000" cy="2728614"/>
          </a:xfrm>
        </p:spPr>
        <p:txBody>
          <a:bodyPr/>
          <a:lstStyle/>
          <a:p>
            <a:r>
              <a:rPr lang="en-US" dirty="0" smtClean="0"/>
              <a:t>The Interface Between Substance Use and Mental Health</a:t>
            </a:r>
            <a:br>
              <a:rPr lang="en-US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5105"/>
            <a:ext cx="8362749" cy="145469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(How to Not Get Tangled Up)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0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Dual Diagnosis: Specific Symptoms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Sleep:  falling asleep; staying asleep; early AM awakening</a:t>
            </a:r>
          </a:p>
          <a:p>
            <a:pPr>
              <a:buFontTx/>
              <a:buChar char="•"/>
            </a:pPr>
            <a:r>
              <a:rPr lang="en-US"/>
              <a:t>Appetite:  fluctuation; change</a:t>
            </a:r>
          </a:p>
          <a:p>
            <a:pPr>
              <a:buFontTx/>
              <a:buChar char="•"/>
            </a:pPr>
            <a:r>
              <a:rPr lang="en-US"/>
              <a:t>Concentration:  school vs. movie</a:t>
            </a:r>
          </a:p>
          <a:p>
            <a:pPr>
              <a:buFontTx/>
              <a:buChar char="•"/>
            </a:pPr>
            <a:r>
              <a:rPr lang="en-US"/>
              <a:t>Anhedonia: inability to have fun</a:t>
            </a:r>
          </a:p>
          <a:p>
            <a:pPr>
              <a:buFontTx/>
              <a:buChar char="•"/>
            </a:pPr>
            <a:r>
              <a:rPr lang="en-US"/>
              <a:t>Anxiety: most vague of symptoms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77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4000" dirty="0"/>
          </a:p>
          <a:p>
            <a:pPr lvl="1"/>
            <a:r>
              <a:rPr lang="en-US" sz="4800" dirty="0"/>
              <a:t>GENETIC VULNERABILITY</a:t>
            </a:r>
          </a:p>
          <a:p>
            <a:endParaRPr lang="en-US" sz="4800" dirty="0"/>
          </a:p>
          <a:p>
            <a:pPr lvl="3">
              <a:buFontTx/>
              <a:buNone/>
            </a:pPr>
            <a:r>
              <a:rPr lang="en-US" sz="4800" dirty="0"/>
              <a:t>+</a:t>
            </a:r>
          </a:p>
          <a:p>
            <a:endParaRPr lang="en-US" sz="4800" dirty="0"/>
          </a:p>
          <a:p>
            <a:pPr lvl="1"/>
            <a:r>
              <a:rPr lang="en-US" sz="4800" dirty="0"/>
              <a:t>STRESSOR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208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77893"/>
            <a:ext cx="8071810" cy="1550907"/>
          </a:xfrm>
        </p:spPr>
        <p:txBody>
          <a:bodyPr/>
          <a:lstStyle/>
          <a:p>
            <a:r>
              <a:rPr lang="en-US" sz="4400" dirty="0" smtClean="0"/>
              <a:t>Almost always underlying substance use….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262842"/>
            <a:ext cx="7583487" cy="3774888"/>
          </a:xfrm>
        </p:spPr>
        <p:txBody>
          <a:bodyPr>
            <a:normAutofit/>
          </a:bodyPr>
          <a:lstStyle/>
          <a:p>
            <a:pPr lvl="1"/>
            <a:r>
              <a:rPr lang="en-US" sz="4000" dirty="0" smtClean="0"/>
              <a:t>Anxiety</a:t>
            </a:r>
          </a:p>
          <a:p>
            <a:pPr lvl="1"/>
            <a:r>
              <a:rPr lang="en-US" sz="4000" dirty="0" smtClean="0"/>
              <a:t>Trauma</a:t>
            </a:r>
          </a:p>
          <a:p>
            <a:pPr lvl="1"/>
            <a:r>
              <a:rPr lang="en-US" sz="4000" dirty="0" smtClean="0"/>
              <a:t>Depression</a:t>
            </a:r>
          </a:p>
          <a:p>
            <a:pPr lvl="1"/>
            <a:r>
              <a:rPr lang="en-US" sz="4000" dirty="0" smtClean="0"/>
              <a:t>Insomnia</a:t>
            </a:r>
            <a:endParaRPr lang="en-US" sz="4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Conditions </a:t>
            </a:r>
            <a:r>
              <a:rPr lang="en-US" dirty="0"/>
              <a:t>Leading to </a:t>
            </a:r>
            <a:br>
              <a:rPr lang="en-US" dirty="0"/>
            </a:br>
            <a:r>
              <a:rPr lang="en-US" dirty="0"/>
              <a:t>Substance Abuse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Char char="•"/>
            </a:pPr>
            <a:r>
              <a:rPr lang="en-US" sz="3200" dirty="0"/>
              <a:t>Depression</a:t>
            </a:r>
          </a:p>
          <a:p>
            <a:pPr lvl="1">
              <a:buFontTx/>
              <a:buNone/>
            </a:pPr>
            <a:r>
              <a:rPr lang="en-US" sz="3200" dirty="0"/>
              <a:t>--Still </a:t>
            </a:r>
            <a:r>
              <a:rPr lang="en-US" sz="3200" dirty="0" err="1"/>
              <a:t>underdiagnosed</a:t>
            </a:r>
            <a:endParaRPr lang="en-US" sz="3200" dirty="0"/>
          </a:p>
          <a:p>
            <a:pPr lvl="1">
              <a:buFontTx/>
              <a:buNone/>
            </a:pPr>
            <a:r>
              <a:rPr lang="en-US" sz="3200" dirty="0"/>
              <a:t>--May present as behavior problems in teens</a:t>
            </a:r>
          </a:p>
          <a:p>
            <a:pPr lvl="1">
              <a:buFontTx/>
              <a:buNone/>
            </a:pPr>
            <a:r>
              <a:rPr lang="en-US" sz="3200" dirty="0"/>
              <a:t>--Alcohol acts as short-term numbing agent</a:t>
            </a:r>
          </a:p>
          <a:p>
            <a:pPr lvl="1">
              <a:buFontTx/>
              <a:buNone/>
            </a:pPr>
            <a:r>
              <a:rPr lang="en-US" sz="3200" dirty="0"/>
              <a:t>--Marijuana mimics some symptoms</a:t>
            </a:r>
          </a:p>
          <a:p>
            <a:pPr lvl="1">
              <a:buFontTx/>
              <a:buNone/>
            </a:pPr>
            <a:r>
              <a:rPr lang="en-US" sz="3200" dirty="0"/>
              <a:t>--Cocaine may mask as well as cause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45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Dual Diagnosis Issues in Adolescents/Young Adults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48926"/>
            <a:ext cx="7313613" cy="4056062"/>
          </a:xfrm>
        </p:spPr>
        <p:txBody>
          <a:bodyPr>
            <a:normAutofit/>
          </a:bodyPr>
          <a:lstStyle/>
          <a:p>
            <a:r>
              <a:rPr lang="en-US" sz="3200" dirty="0"/>
              <a:t>Depression is frequently overlooked in teenagers</a:t>
            </a:r>
          </a:p>
          <a:p>
            <a:pPr lvl="1"/>
            <a:r>
              <a:rPr lang="en-US" sz="3200" dirty="0"/>
              <a:t>Poor historians: often out of touch with feelings</a:t>
            </a:r>
          </a:p>
          <a:p>
            <a:pPr lvl="1"/>
            <a:r>
              <a:rPr lang="en-US" sz="3200" dirty="0"/>
              <a:t>In treatment under duress</a:t>
            </a:r>
          </a:p>
          <a:p>
            <a:pPr lvl="1"/>
            <a:r>
              <a:rPr lang="en-US" sz="3200" dirty="0"/>
              <a:t>Behavioral problems may be the primary manifestation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5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Diagnosis: Alcohol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86" y="2011092"/>
            <a:ext cx="8229600" cy="4115071"/>
          </a:xfrm>
        </p:spPr>
        <p:txBody>
          <a:bodyPr>
            <a:normAutofit/>
          </a:bodyPr>
          <a:lstStyle/>
          <a:p>
            <a:r>
              <a:rPr lang="en-US" sz="3600" dirty="0"/>
              <a:t>Depression + Alcohol Abuse = extremely common presentation in mental health setting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 flipH="1">
            <a:off x="7073900" y="695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6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Diagnosis: Alcohol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87504"/>
            <a:ext cx="8229600" cy="3938659"/>
          </a:xfrm>
        </p:spPr>
        <p:txBody>
          <a:bodyPr>
            <a:normAutofit/>
          </a:bodyPr>
          <a:lstStyle/>
          <a:p>
            <a:r>
              <a:rPr lang="en-US" sz="3600" dirty="0"/>
              <a:t>Alcohol is a CNS depressant that causes and worsens depression</a:t>
            </a:r>
          </a:p>
          <a:p>
            <a:endParaRPr lang="en-US" sz="3600" dirty="0"/>
          </a:p>
          <a:p>
            <a:r>
              <a:rPr lang="ja-JP" altLang="en-US" sz="3600" dirty="0">
                <a:latin typeface="Arial"/>
              </a:rPr>
              <a:t>“</a:t>
            </a:r>
            <a:r>
              <a:rPr lang="en-US" sz="3600" dirty="0"/>
              <a:t>Medicates</a:t>
            </a:r>
            <a:r>
              <a:rPr lang="ja-JP" altLang="en-US" sz="3600" dirty="0">
                <a:latin typeface="Arial"/>
              </a:rPr>
              <a:t>”</a:t>
            </a:r>
            <a:r>
              <a:rPr lang="en-US" sz="3600" dirty="0"/>
              <a:t> depression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005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Dual Diagnosis: Alcohol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Depressed drinkers often can not maintain sobriety if depression is not treated</a:t>
            </a:r>
          </a:p>
          <a:p>
            <a:endParaRPr lang="en-US" sz="3600" dirty="0"/>
          </a:p>
          <a:p>
            <a:r>
              <a:rPr lang="en-US" sz="3600" dirty="0"/>
              <a:t>Alcohol may </a:t>
            </a:r>
            <a:r>
              <a:rPr lang="en-US" sz="3600" dirty="0" smtClean="0">
                <a:latin typeface="Arial"/>
              </a:rPr>
              <a:t>“</a:t>
            </a:r>
            <a:r>
              <a:rPr lang="en-US" sz="3600" dirty="0" smtClean="0"/>
              <a:t>neutralize</a:t>
            </a:r>
            <a:r>
              <a:rPr lang="en-US" sz="3600" dirty="0" smtClean="0">
                <a:latin typeface="Arial"/>
              </a:rPr>
              <a:t>”</a:t>
            </a:r>
            <a:r>
              <a:rPr lang="en-US" sz="3600" dirty="0" smtClean="0"/>
              <a:t> </a:t>
            </a:r>
            <a:r>
              <a:rPr lang="en-US" sz="3600" dirty="0"/>
              <a:t>medications for depression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013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Dual Diagnosis: Alcohol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22786"/>
            <a:ext cx="8229600" cy="3903377"/>
          </a:xfrm>
        </p:spPr>
        <p:txBody>
          <a:bodyPr>
            <a:normAutofit/>
          </a:bodyPr>
          <a:lstStyle/>
          <a:p>
            <a:r>
              <a:rPr lang="en-US" sz="3600" dirty="0"/>
              <a:t>Alcohol abusing depressed individuals often have their alcohol use brought to attention before their depression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65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Diagnosis: Alcohol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99197"/>
            <a:ext cx="8229600" cy="3726966"/>
          </a:xfrm>
        </p:spPr>
        <p:txBody>
          <a:bodyPr>
            <a:normAutofit/>
          </a:bodyPr>
          <a:lstStyle/>
          <a:p>
            <a:r>
              <a:rPr lang="en-US" sz="3600" dirty="0"/>
              <a:t>BEST TREATMENT IS A COMBINATION OF THERAPY AND MEDICATION MANAGEMENT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05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title"/>
          </p:nvPr>
        </p:nvSpPr>
        <p:spPr>
          <a:xfrm>
            <a:off x="779463" y="381000"/>
            <a:ext cx="7583487" cy="1664936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latin typeface="Arial" charset="0"/>
                <a:ea typeface="ＭＳ Ｐゴシック" charset="0"/>
                <a:cs typeface="ＭＳ Ｐゴシック" charset="0"/>
              </a:rPr>
              <a:t>Matthew A Felgus, MD, FASAM</a:t>
            </a:r>
            <a:endParaRPr lang="en-US" sz="4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3200" dirty="0" smtClean="0">
                <a:latin typeface="Arial"/>
                <a:ea typeface="ＭＳ Ｐゴシック" charset="0"/>
                <a:cs typeface="Arial"/>
                <a:hlinkClick r:id="rId2"/>
              </a:rPr>
              <a:t>mafelgus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@</a:t>
            </a: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wisc.edu</a:t>
            </a:r>
            <a:endParaRPr lang="en-US" sz="32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3200" dirty="0" err="1">
                <a:latin typeface="Arial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3200" dirty="0" err="1" smtClean="0">
                <a:latin typeface="Arial" charset="0"/>
                <a:ea typeface="ＭＳ Ｐゴシック" charset="0"/>
                <a:cs typeface="ＭＳ Ｐゴシック" charset="0"/>
              </a:rPr>
              <a:t>atthewfelgusmd.com</a:t>
            </a:r>
            <a:endParaRPr lang="en-US" sz="32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6333 </a:t>
            </a:r>
            <a:r>
              <a:rPr lang="en-US" sz="3200" dirty="0" err="1" smtClean="0">
                <a:latin typeface="Arial" charset="0"/>
                <a:ea typeface="ＭＳ Ｐゴシック" charset="0"/>
                <a:cs typeface="ＭＳ Ｐゴシック" charset="0"/>
              </a:rPr>
              <a:t>Odana</a:t>
            </a: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 Rd, </a:t>
            </a:r>
            <a:r>
              <a:rPr lang="en-US" sz="3200" dirty="0" err="1" smtClean="0">
                <a:latin typeface="Arial" charset="0"/>
                <a:ea typeface="ＭＳ Ｐゴシック" charset="0"/>
                <a:cs typeface="ＭＳ Ｐゴシック" charset="0"/>
              </a:rPr>
              <a:t>Ste</a:t>
            </a: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 3, Madison WI 53719</a:t>
            </a: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3200" dirty="0" smtClean="0">
                <a:latin typeface="Arial" charset="0"/>
                <a:ea typeface="ＭＳ Ｐゴシック" charset="0"/>
              </a:rPr>
              <a:t>(</a:t>
            </a:r>
            <a:r>
              <a:rPr lang="en-US" sz="3200" dirty="0">
                <a:latin typeface="Arial" charset="0"/>
                <a:ea typeface="ＭＳ Ｐゴシック" charset="0"/>
              </a:rPr>
              <a:t>608) </a:t>
            </a:r>
            <a:r>
              <a:rPr lang="en-US" sz="3200" dirty="0" smtClean="0">
                <a:latin typeface="Arial" charset="0"/>
                <a:ea typeface="ＭＳ Ｐゴシック" charset="0"/>
              </a:rPr>
              <a:t>257-1581</a:t>
            </a:r>
            <a:endParaRPr lang="en-US" sz="3200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3200" dirty="0" smtClean="0">
                <a:latin typeface="Arial" charset="0"/>
                <a:ea typeface="ＭＳ Ｐゴシック" charset="0"/>
              </a:rPr>
              <a:t>Board </a:t>
            </a:r>
            <a:r>
              <a:rPr lang="en-US" sz="3200" dirty="0">
                <a:latin typeface="Arial" charset="0"/>
                <a:ea typeface="ＭＳ Ｐゴシック" charset="0"/>
              </a:rPr>
              <a:t>Certified in </a:t>
            </a:r>
            <a:r>
              <a:rPr lang="en-US" sz="3200" dirty="0" smtClean="0">
                <a:latin typeface="Arial" charset="0"/>
                <a:ea typeface="ＭＳ Ｐゴシック" charset="0"/>
              </a:rPr>
              <a:t>Addiction Medicine</a:t>
            </a:r>
            <a:endParaRPr lang="en-US" sz="3200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3200" dirty="0" smtClean="0">
                <a:latin typeface="Arial" charset="0"/>
                <a:ea typeface="ＭＳ Ｐゴシック" charset="0"/>
              </a:rPr>
              <a:t>Board </a:t>
            </a:r>
            <a:r>
              <a:rPr lang="en-US" sz="3200" dirty="0">
                <a:latin typeface="Arial" charset="0"/>
                <a:ea typeface="ＭＳ Ｐゴシック" charset="0"/>
              </a:rPr>
              <a:t>Certified in </a:t>
            </a:r>
            <a:r>
              <a:rPr lang="en-US" sz="3200" dirty="0" smtClean="0">
                <a:latin typeface="Arial" charset="0"/>
                <a:ea typeface="ＭＳ Ｐゴシック" charset="0"/>
              </a:rPr>
              <a:t>Psychiatry</a:t>
            </a:r>
            <a:endParaRPr lang="en-US" sz="3200" dirty="0">
              <a:latin typeface="Arial" charset="0"/>
              <a:ea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659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Diagnosis: Cravings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What exactly is driving a craving?</a:t>
            </a:r>
          </a:p>
          <a:p>
            <a:pPr marL="457200" lvl="1" indent="0">
              <a:buNone/>
            </a:pPr>
            <a:r>
              <a:rPr lang="en-US" sz="3800" dirty="0" smtClean="0"/>
              <a:t>	Neurotransmitters or more?</a:t>
            </a:r>
          </a:p>
          <a:p>
            <a:pPr lvl="1"/>
            <a:endParaRPr lang="en-US" sz="3800" dirty="0" smtClean="0"/>
          </a:p>
          <a:p>
            <a:r>
              <a:rPr lang="en-US" sz="4000" dirty="0"/>
              <a:t>Anti-Craving medications do not address the underlying MH ‘driver’</a:t>
            </a:r>
          </a:p>
          <a:p>
            <a:pPr marL="457200" lvl="1" indent="0">
              <a:buNone/>
            </a:pPr>
            <a:endParaRPr lang="en-US" sz="3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01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Diagnosis: </a:t>
            </a:r>
            <a:r>
              <a:rPr lang="en-US" dirty="0" smtClean="0"/>
              <a:t>Cravings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Environment (people, places, things)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48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Diagnosis: Cravings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Environment (people, places, things)</a:t>
            </a:r>
          </a:p>
          <a:p>
            <a:r>
              <a:rPr lang="en-US" sz="3200" dirty="0" smtClean="0"/>
              <a:t>Mood </a:t>
            </a:r>
            <a:r>
              <a:rPr lang="en-US" sz="3200" dirty="0"/>
              <a:t>state (angry, sad, tired, lonely)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37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Diagnosis: Cravings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Environment (people, places, things)</a:t>
            </a:r>
          </a:p>
          <a:p>
            <a:r>
              <a:rPr lang="en-US" sz="3200" dirty="0"/>
              <a:t>Mood state (angry, sad, tired, lonely)</a:t>
            </a:r>
          </a:p>
          <a:p>
            <a:r>
              <a:rPr lang="en-US" sz="3200" dirty="0"/>
              <a:t>Psychological state (anxiety, bad memories, nightmares)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05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Diagnosis: Cravings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Environment (people, places, things)</a:t>
            </a:r>
          </a:p>
          <a:p>
            <a:r>
              <a:rPr lang="en-US" sz="3200" dirty="0"/>
              <a:t>Mood state (angry, sad, tired, lonely)</a:t>
            </a:r>
          </a:p>
          <a:p>
            <a:r>
              <a:rPr lang="en-US" sz="3200" dirty="0"/>
              <a:t>Psychological state (anxiety, bad memories, nightmares)</a:t>
            </a:r>
          </a:p>
          <a:p>
            <a:r>
              <a:rPr lang="en-US" sz="3200" dirty="0"/>
              <a:t>Brain wiring/old patterns/path of least resistance</a:t>
            </a:r>
          </a:p>
          <a:p>
            <a:pPr lvl="1"/>
            <a:r>
              <a:rPr lang="en-US" sz="3200" dirty="0"/>
              <a:t>Can we take a pill for this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50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Diagnosis: Cravings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145136"/>
            <a:ext cx="8001000" cy="387466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Although most studies show naltrexone for alcohol use helps cravings in combination with treatment, one study showed it worked better without treatment. </a:t>
            </a:r>
            <a:endParaRPr lang="en-US" sz="4000" dirty="0" smtClean="0"/>
          </a:p>
          <a:p>
            <a:r>
              <a:rPr lang="en-US" sz="4000" dirty="0" smtClean="0"/>
              <a:t>Why</a:t>
            </a:r>
            <a:r>
              <a:rPr lang="en-US" sz="4000" dirty="0"/>
              <a:t>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12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Diagnosis: Marijuana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Cannabinoid </a:t>
            </a:r>
            <a:r>
              <a:rPr lang="en-US" sz="3200" dirty="0" smtClean="0"/>
              <a:t>Receptor</a:t>
            </a:r>
            <a:endParaRPr lang="en-US" sz="3200" dirty="0"/>
          </a:p>
          <a:p>
            <a:pPr lvl="1"/>
            <a:r>
              <a:rPr lang="en-US" sz="3200" dirty="0"/>
              <a:t>Pain control</a:t>
            </a:r>
          </a:p>
          <a:p>
            <a:pPr lvl="1"/>
            <a:r>
              <a:rPr lang="en-US" sz="3200" dirty="0"/>
              <a:t>Physical dependency + Psychological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Binds to mu receptor (opiate receptor)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7239000" y="41529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70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Dual Diagnosis: Marijuana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Mimics some symptoms of depression</a:t>
            </a:r>
          </a:p>
          <a:p>
            <a:pPr lvl="1"/>
            <a:r>
              <a:rPr lang="ja-JP" altLang="en-US" sz="3600" dirty="0" smtClean="0">
                <a:latin typeface="Arial"/>
              </a:rPr>
              <a:t>“</a:t>
            </a:r>
            <a:r>
              <a:rPr lang="en-US" altLang="ja-JP" sz="3600" dirty="0" err="1"/>
              <a:t>A</a:t>
            </a:r>
            <a:r>
              <a:rPr lang="en-US" sz="3600" dirty="0" err="1" smtClean="0"/>
              <a:t>motivational</a:t>
            </a:r>
            <a:r>
              <a:rPr lang="en-US" sz="3600" dirty="0" smtClean="0"/>
              <a:t> </a:t>
            </a:r>
            <a:r>
              <a:rPr lang="en-US" sz="3600" dirty="0"/>
              <a:t>syndrome</a:t>
            </a:r>
            <a:r>
              <a:rPr lang="ja-JP" altLang="en-US" sz="3600" dirty="0">
                <a:latin typeface="Arial"/>
              </a:rPr>
              <a:t>”</a:t>
            </a:r>
            <a:endParaRPr lang="en-US" sz="3600" dirty="0"/>
          </a:p>
          <a:p>
            <a:r>
              <a:rPr lang="en-US" sz="3600" dirty="0" smtClean="0"/>
              <a:t>Impairs </a:t>
            </a:r>
            <a:r>
              <a:rPr lang="en-US" sz="3600" dirty="0"/>
              <a:t>ability to </a:t>
            </a:r>
            <a:r>
              <a:rPr lang="en-US" sz="3600" dirty="0" smtClean="0"/>
              <a:t>learn</a:t>
            </a:r>
            <a:endParaRPr lang="en-US" sz="3600" dirty="0"/>
          </a:p>
          <a:p>
            <a:r>
              <a:rPr lang="en-US" sz="3600" dirty="0"/>
              <a:t>Diminishes </a:t>
            </a:r>
            <a:r>
              <a:rPr lang="en-US" sz="3600" dirty="0" smtClean="0"/>
              <a:t>concentration</a:t>
            </a:r>
            <a:endParaRPr lang="en-US" sz="3600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348538" y="19161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7461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Dual Diagnosis: Marijuana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Very common </a:t>
            </a:r>
            <a:r>
              <a:rPr lang="en-US" sz="3600" dirty="0" smtClean="0"/>
              <a:t>to </a:t>
            </a:r>
            <a:r>
              <a:rPr lang="en-US" sz="3600" dirty="0"/>
              <a:t>medicate </a:t>
            </a:r>
            <a:r>
              <a:rPr lang="en-US" sz="3600" dirty="0" smtClean="0"/>
              <a:t>anxiety and depression </a:t>
            </a:r>
            <a:r>
              <a:rPr lang="en-US" sz="3600" dirty="0"/>
              <a:t>with pot</a:t>
            </a:r>
          </a:p>
          <a:p>
            <a:r>
              <a:rPr lang="en-US" sz="3600" dirty="0" smtClean="0"/>
              <a:t>‘Paranoid when I smoke’ = Anxiety Disorder</a:t>
            </a:r>
          </a:p>
          <a:p>
            <a:r>
              <a:rPr lang="en-US" sz="3600" dirty="0" smtClean="0"/>
              <a:t>Alleviates true psychotic symptoms while worsening outcomes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2381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Diagnosis: Marijuana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Decreasing perception of harm</a:t>
            </a:r>
          </a:p>
          <a:p>
            <a:r>
              <a:rPr lang="en-US" sz="3200" dirty="0" smtClean="0"/>
              <a:t>Increasing belief it should be legalized among US population</a:t>
            </a:r>
          </a:p>
          <a:p>
            <a:r>
              <a:rPr lang="en-US" sz="3200" dirty="0" smtClean="0"/>
              <a:t>‘Medical marijuana’ being used primarily for MH conditions (anxiety, sleep) with no evidence to back up claims and potential for dependency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Dual Diagnosis Evaluation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513474"/>
            <a:ext cx="8001000" cy="350632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Underlying </a:t>
            </a:r>
            <a:r>
              <a:rPr lang="en-US" sz="4000" dirty="0"/>
              <a:t>condition or substance induced?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9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Diagnosis: Marijuana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CBD oil does show potential for treating pain, seizures, neurological conditions but more research needed</a:t>
            </a:r>
          </a:p>
          <a:p>
            <a:r>
              <a:rPr lang="en-US" sz="3600" dirty="0"/>
              <a:t>CBD oil is made from cannabis plant but is not psychoactive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80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Dual Diagnosis: Marijuana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3600" dirty="0"/>
          </a:p>
          <a:p>
            <a:pPr>
              <a:lnSpc>
                <a:spcPct val="90000"/>
              </a:lnSpc>
            </a:pPr>
            <a:r>
              <a:rPr lang="en-US" sz="4000" dirty="0">
                <a:latin typeface="Times New Roman" charset="0"/>
              </a:rPr>
              <a:t>K2/Spice: synthetic </a:t>
            </a:r>
            <a:r>
              <a:rPr lang="en-US" sz="4000" dirty="0" smtClean="0">
                <a:latin typeface="Times New Roman" charset="0"/>
              </a:rPr>
              <a:t>cannabinoids </a:t>
            </a:r>
            <a:r>
              <a:rPr lang="en-US" sz="4000" dirty="0">
                <a:latin typeface="Times New Roman" charset="0"/>
              </a:rPr>
              <a:t>Binds to same receptor as marijuana. Activates the same receptors as THC, but are not </a:t>
            </a:r>
            <a:r>
              <a:rPr lang="en-US" sz="4000" dirty="0" smtClean="0">
                <a:latin typeface="Times New Roman" charset="0"/>
              </a:rPr>
              <a:t>THC. Have caused serious reactions</a:t>
            </a:r>
            <a:endParaRPr lang="en-US" sz="4000" dirty="0">
              <a:latin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Dual Diagnosis: Cocaine&amp; Stimulants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Vasoconstrictors</a:t>
            </a:r>
          </a:p>
          <a:p>
            <a:r>
              <a:rPr lang="en-US" sz="3600" dirty="0"/>
              <a:t>Increase BP, </a:t>
            </a:r>
            <a:r>
              <a:rPr lang="en-US" sz="3600" dirty="0" err="1"/>
              <a:t>arrythmias</a:t>
            </a:r>
            <a:r>
              <a:rPr lang="en-US" sz="3600" dirty="0"/>
              <a:t>, MI</a:t>
            </a:r>
          </a:p>
          <a:p>
            <a:r>
              <a:rPr lang="en-US" sz="3600" dirty="0"/>
              <a:t>Lung complications: </a:t>
            </a:r>
            <a:r>
              <a:rPr lang="en-US" sz="3600" dirty="0" err="1"/>
              <a:t>sxs</a:t>
            </a:r>
            <a:r>
              <a:rPr lang="en-US" sz="3600" dirty="0"/>
              <a:t> of pneumonia</a:t>
            </a:r>
          </a:p>
          <a:p>
            <a:r>
              <a:rPr lang="en-US" sz="3600" dirty="0"/>
              <a:t>Lowers seizure threshold</a:t>
            </a:r>
          </a:p>
          <a:p>
            <a:r>
              <a:rPr lang="en-US" sz="3600" dirty="0"/>
              <a:t>Lowers appetite</a:t>
            </a:r>
          </a:p>
          <a:p>
            <a:r>
              <a:rPr lang="en-US" sz="3600" dirty="0"/>
              <a:t>Delay need to empty bladder/bowel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2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Dual Diagnosis: Cocaine &amp; Stimulants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Neurotransmitter Effects, long-term</a:t>
            </a:r>
          </a:p>
          <a:p>
            <a:pPr lvl="1"/>
            <a:r>
              <a:rPr lang="en-US" sz="3600" dirty="0"/>
              <a:t>Depletion of Serotonin, Norepinephrine</a:t>
            </a:r>
          </a:p>
          <a:p>
            <a:pPr lvl="2"/>
            <a:r>
              <a:rPr lang="en-US" sz="3600" dirty="0"/>
              <a:t>Low mood</a:t>
            </a:r>
          </a:p>
          <a:p>
            <a:pPr lvl="2"/>
            <a:r>
              <a:rPr lang="en-US" sz="3600" dirty="0"/>
              <a:t>Anxiety, panic</a:t>
            </a:r>
          </a:p>
          <a:p>
            <a:pPr lvl="2"/>
            <a:r>
              <a:rPr lang="en-US" sz="3600" dirty="0"/>
              <a:t>Insomnia</a:t>
            </a:r>
          </a:p>
          <a:p>
            <a:pPr lvl="2"/>
            <a:r>
              <a:rPr lang="en-US" sz="3600" dirty="0"/>
              <a:t>Impulsivity</a:t>
            </a:r>
          </a:p>
          <a:p>
            <a:pPr lvl="2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23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Dual Diagnosis: Cocaine &amp; Stimulants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500" dirty="0"/>
              <a:t>Can cause anxiety, depression, psychosis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Hallucinations (tactile)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Paranoia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Delusions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May resemble bipolar, manic phase</a:t>
            </a:r>
          </a:p>
          <a:p>
            <a:pPr>
              <a:lnSpc>
                <a:spcPct val="90000"/>
              </a:lnSpc>
            </a:pPr>
            <a:r>
              <a:rPr lang="en-US" sz="3500" dirty="0"/>
              <a:t>Will have a paradoxical effect on ADHD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Therefore not a drug of choice for this population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534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Dual Diagnosis: Cocaine &amp; Stimulants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93350"/>
            <a:ext cx="8229600" cy="3832813"/>
          </a:xfrm>
        </p:spPr>
        <p:txBody>
          <a:bodyPr>
            <a:normAutofit/>
          </a:bodyPr>
          <a:lstStyle/>
          <a:p>
            <a:r>
              <a:rPr lang="en-US" sz="3600" dirty="0"/>
              <a:t>May be used to self-medicate in depressed individuals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259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Differential diagnosis for poor concentration:</a:t>
            </a:r>
          </a:p>
          <a:p>
            <a:pPr lvl="1"/>
            <a:r>
              <a:rPr lang="en-US" sz="3000" dirty="0" smtClean="0"/>
              <a:t>Not enough sleep</a:t>
            </a:r>
          </a:p>
          <a:p>
            <a:pPr lvl="1"/>
            <a:r>
              <a:rPr lang="en-US" sz="3000" dirty="0" smtClean="0"/>
              <a:t>Trying to do too much at once</a:t>
            </a:r>
          </a:p>
          <a:p>
            <a:pPr lvl="1"/>
            <a:r>
              <a:rPr lang="en-US" sz="3000" dirty="0" smtClean="0"/>
              <a:t>Distraction of social media</a:t>
            </a:r>
          </a:p>
          <a:p>
            <a:pPr lvl="1"/>
            <a:r>
              <a:rPr lang="en-US" sz="3000" dirty="0" smtClean="0"/>
              <a:t>Anxiety</a:t>
            </a:r>
          </a:p>
          <a:p>
            <a:pPr lvl="1"/>
            <a:r>
              <a:rPr lang="en-US" sz="3000" dirty="0" smtClean="0"/>
              <a:t>Depression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588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Differential diagnosis (</a:t>
            </a:r>
            <a:r>
              <a:rPr lang="en-US" sz="3200" dirty="0" err="1" smtClean="0"/>
              <a:t>con’t</a:t>
            </a:r>
            <a:r>
              <a:rPr lang="en-US" sz="3200" dirty="0" smtClean="0"/>
              <a:t>)</a:t>
            </a:r>
          </a:p>
          <a:p>
            <a:pPr lvl="1"/>
            <a:r>
              <a:rPr lang="en-US" sz="3000" dirty="0" smtClean="0"/>
              <a:t>Not interested in the subject or task</a:t>
            </a:r>
          </a:p>
          <a:p>
            <a:pPr lvl="1"/>
            <a:r>
              <a:rPr lang="en-US" sz="3000" dirty="0" smtClean="0"/>
              <a:t>Stress</a:t>
            </a:r>
          </a:p>
          <a:p>
            <a:pPr lvl="1"/>
            <a:r>
              <a:rPr lang="en-US" sz="3000" dirty="0" smtClean="0"/>
              <a:t>Past trauma</a:t>
            </a:r>
          </a:p>
          <a:p>
            <a:pPr lvl="1"/>
            <a:r>
              <a:rPr lang="en-US" sz="3000" dirty="0" smtClean="0"/>
              <a:t>Alcohol or other drug use</a:t>
            </a:r>
          </a:p>
          <a:p>
            <a:pPr lvl="1"/>
            <a:r>
              <a:rPr lang="en-US" sz="3000" dirty="0" smtClean="0"/>
              <a:t>Other learning disorders that are not ADHD</a:t>
            </a:r>
          </a:p>
          <a:p>
            <a:pPr lvl="1"/>
            <a:r>
              <a:rPr lang="en-US" sz="3000" dirty="0" smtClean="0"/>
              <a:t>Actually having ADHD, inattentive type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361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ADHD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Checklists are limited </a:t>
            </a:r>
          </a:p>
          <a:p>
            <a:r>
              <a:rPr lang="en-US" sz="3200" dirty="0" smtClean="0"/>
              <a:t>Take a good history (include family/teachers)</a:t>
            </a:r>
          </a:p>
          <a:p>
            <a:r>
              <a:rPr lang="en-US" sz="3200" dirty="0" smtClean="0"/>
              <a:t>Assess prior abuse of stimulants</a:t>
            </a:r>
          </a:p>
          <a:p>
            <a:r>
              <a:rPr lang="en-US" sz="3200" dirty="0" smtClean="0"/>
              <a:t>Comprehensive Psychological testing is gold standard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149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Dual Diagnosis: LSD, Other Hallucinogens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68538"/>
            <a:ext cx="8229600" cy="3957625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Can precipitate psychosis in those predisposed (likely genetically vulnerable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Research being conducted to treat PTSD, anxiety, depression, end-of-life angst</a:t>
            </a:r>
            <a:endParaRPr lang="en-US" sz="4000" dirty="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956550" y="2413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67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Dual Diagnosis Evaluation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How many patients get turned away from mental health services when they admit they have an addiction?</a:t>
            </a:r>
          </a:p>
          <a:p>
            <a:r>
              <a:rPr lang="en-US" sz="3200" dirty="0" smtClean="0"/>
              <a:t>How many patients are kept out of substance abuse treatment for ‘too many mental health problems?’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071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Diagnosis: </a:t>
            </a:r>
            <a:r>
              <a:rPr lang="en-US" dirty="0" smtClean="0"/>
              <a:t>Ecstasy (MDMA)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Combination hallucinogen and stimulant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Creates euphoria by causing brain to release stored serotonin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Over time, can lead to serotonin depletion and depression in vulnerable individuals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Do those who are already depressed tend not to like this drug?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830" y="503238"/>
            <a:ext cx="9104169" cy="868362"/>
          </a:xfrm>
        </p:spPr>
        <p:txBody>
          <a:bodyPr>
            <a:noAutofit/>
          </a:bodyPr>
          <a:lstStyle/>
          <a:p>
            <a:r>
              <a:rPr lang="en-US" dirty="0"/>
              <a:t>Dual Diagnosis: Bath Salts</a:t>
            </a:r>
            <a:br>
              <a:rPr lang="en-US" dirty="0"/>
            </a:br>
            <a:r>
              <a:rPr lang="en-US" dirty="0"/>
              <a:t>(Neither </a:t>
            </a:r>
            <a:r>
              <a:rPr lang="en-US" dirty="0" smtClean="0"/>
              <a:t>a </a:t>
            </a:r>
            <a:r>
              <a:rPr lang="en-US" dirty="0"/>
              <a:t>salt </a:t>
            </a:r>
            <a:r>
              <a:rPr lang="en-US" dirty="0" smtClean="0"/>
              <a:t>nor </a:t>
            </a:r>
            <a:r>
              <a:rPr lang="en-US" dirty="0"/>
              <a:t>bath aid)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charset="0"/>
              </a:rPr>
              <a:t> 	</a:t>
            </a:r>
          </a:p>
          <a:p>
            <a:pPr>
              <a:lnSpc>
                <a:spcPct val="90000"/>
              </a:lnSpc>
            </a:pPr>
            <a:r>
              <a:rPr lang="en-US" sz="3900" dirty="0">
                <a:latin typeface="Times New Roman" charset="0"/>
              </a:rPr>
              <a:t>Contain the stimulants </a:t>
            </a:r>
            <a:r>
              <a:rPr lang="en-US" sz="3900" dirty="0" err="1">
                <a:latin typeface="Times New Roman" charset="0"/>
              </a:rPr>
              <a:t>methadrone</a:t>
            </a:r>
            <a:r>
              <a:rPr lang="en-US" sz="3900" dirty="0">
                <a:latin typeface="Times New Roman" charset="0"/>
              </a:rPr>
              <a:t> or MDPV</a:t>
            </a:r>
          </a:p>
          <a:p>
            <a:pPr>
              <a:lnSpc>
                <a:spcPct val="90000"/>
              </a:lnSpc>
            </a:pPr>
            <a:r>
              <a:rPr lang="en-US" sz="3900" dirty="0">
                <a:latin typeface="Times New Roman" charset="0"/>
              </a:rPr>
              <a:t>Most similar to methamphetamine</a:t>
            </a:r>
          </a:p>
          <a:p>
            <a:pPr>
              <a:lnSpc>
                <a:spcPct val="90000"/>
              </a:lnSpc>
            </a:pPr>
            <a:r>
              <a:rPr lang="en-US" sz="3900" dirty="0">
                <a:latin typeface="Times New Roman" charset="0"/>
              </a:rPr>
              <a:t>May cause lasting psychotic symptoms</a:t>
            </a:r>
          </a:p>
          <a:p>
            <a:pPr>
              <a:lnSpc>
                <a:spcPct val="90000"/>
              </a:lnSpc>
            </a:pPr>
            <a:r>
              <a:rPr lang="en-US" sz="3900" dirty="0">
                <a:latin typeface="Times New Roman" charset="0"/>
              </a:rPr>
              <a:t>Some users report becoming addicted quickly (after first use)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4390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Diagnosis: </a:t>
            </a:r>
            <a:r>
              <a:rPr lang="en-US" dirty="0" smtClean="0"/>
              <a:t>Opioids</a:t>
            </a:r>
            <a:endParaRPr 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4000" dirty="0" smtClean="0"/>
              <a:t>Too </a:t>
            </a:r>
            <a:r>
              <a:rPr lang="en-US" sz="4000" dirty="0"/>
              <a:t>easy to </a:t>
            </a:r>
            <a:r>
              <a:rPr lang="en-US" sz="4000" dirty="0" smtClean="0"/>
              <a:t>acquire </a:t>
            </a:r>
          </a:p>
          <a:p>
            <a:pPr lvl="1"/>
            <a:r>
              <a:rPr lang="en-US" sz="4000" dirty="0" smtClean="0"/>
              <a:t>Mistaken </a:t>
            </a:r>
            <a:r>
              <a:rPr lang="en-US" sz="4000" dirty="0"/>
              <a:t>belief that </a:t>
            </a:r>
            <a:r>
              <a:rPr lang="en-US" sz="4000" dirty="0" smtClean="0"/>
              <a:t>prescribed opioids </a:t>
            </a:r>
            <a:r>
              <a:rPr lang="en-US" sz="4000" dirty="0"/>
              <a:t>are </a:t>
            </a:r>
            <a:r>
              <a:rPr lang="en-US" sz="4000" dirty="0" smtClean="0"/>
              <a:t>safe</a:t>
            </a:r>
          </a:p>
          <a:p>
            <a:pPr lvl="1"/>
            <a:r>
              <a:rPr lang="en-US" sz="4000" dirty="0" smtClean="0"/>
              <a:t>Creates a challenge in medicating depression (e.g. methadone)</a:t>
            </a:r>
            <a:endParaRPr lang="en-US" sz="4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83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Diagnosis: </a:t>
            </a:r>
            <a:r>
              <a:rPr lang="en-US" dirty="0" smtClean="0"/>
              <a:t>Opioids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728833"/>
            <a:ext cx="8001000" cy="4290966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/>
              <a:t>CNS depressant similar to effects of alcohol</a:t>
            </a:r>
          </a:p>
          <a:p>
            <a:r>
              <a:rPr lang="en-US" sz="4000" dirty="0" smtClean="0"/>
              <a:t>Greatest risk is of respiratory depression</a:t>
            </a:r>
          </a:p>
          <a:p>
            <a:r>
              <a:rPr lang="en-US" sz="4000" dirty="0" smtClean="0"/>
              <a:t>Opioid + Benzodiazepine = recipe for an overdose</a:t>
            </a:r>
          </a:p>
          <a:p>
            <a:r>
              <a:rPr lang="en-US" sz="4000" dirty="0" smtClean="0"/>
              <a:t>ENERGY from an opioid = brain wiring for addiction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161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Diagnosis: </a:t>
            </a:r>
            <a:r>
              <a:rPr lang="en-US" dirty="0" smtClean="0"/>
              <a:t>Opioids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904999"/>
            <a:ext cx="8001000" cy="4816475"/>
          </a:xfrm>
        </p:spPr>
        <p:txBody>
          <a:bodyPr>
            <a:normAutofit fontScale="92500" lnSpcReduction="10000"/>
          </a:bodyPr>
          <a:lstStyle/>
          <a:p>
            <a:r>
              <a:rPr lang="en-US" sz="3900" dirty="0"/>
              <a:t>All animals have </a:t>
            </a:r>
            <a:r>
              <a:rPr lang="en-US" sz="3900" dirty="0" smtClean="0"/>
              <a:t>opioid receptors </a:t>
            </a:r>
            <a:r>
              <a:rPr lang="en-US" sz="3900" dirty="0"/>
              <a:t>throughout their brains</a:t>
            </a:r>
          </a:p>
          <a:p>
            <a:pPr lvl="1"/>
            <a:r>
              <a:rPr lang="en-US" sz="3900" dirty="0"/>
              <a:t>Related to </a:t>
            </a:r>
            <a:r>
              <a:rPr lang="en-US" sz="3900" dirty="0" smtClean="0">
                <a:latin typeface="Arial"/>
              </a:rPr>
              <a:t>‘</a:t>
            </a:r>
            <a:r>
              <a:rPr lang="en-US" sz="3900" dirty="0" smtClean="0"/>
              <a:t>survival </a:t>
            </a:r>
            <a:r>
              <a:rPr lang="en-US" sz="3900" dirty="0"/>
              <a:t>of the species</a:t>
            </a:r>
            <a:r>
              <a:rPr lang="ja-JP" altLang="en-US" sz="3900" dirty="0">
                <a:latin typeface="Arial"/>
              </a:rPr>
              <a:t>’</a:t>
            </a:r>
            <a:endParaRPr lang="en-US" sz="3900" dirty="0"/>
          </a:p>
          <a:p>
            <a:r>
              <a:rPr lang="en-US" sz="3900" dirty="0" smtClean="0"/>
              <a:t>Opioids </a:t>
            </a:r>
            <a:r>
              <a:rPr lang="en-US" sz="3900" dirty="0"/>
              <a:t>do not eliminate pain, but decrease the arousal that accompanies pain</a:t>
            </a:r>
          </a:p>
          <a:p>
            <a:r>
              <a:rPr lang="en-US" sz="3900" dirty="0"/>
              <a:t>Cause an increase in norepinephrine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21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Opioids </a:t>
            </a:r>
            <a:r>
              <a:rPr lang="en-US" sz="4800" dirty="0"/>
              <a:t>and Anxiety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Extremely common presentation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High degree of overlap between withdrawal and anxiety sxs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While anxiety </a:t>
            </a:r>
            <a:r>
              <a:rPr lang="en-US" sz="3600" dirty="0" smtClean="0"/>
              <a:t>isn’t </a:t>
            </a:r>
            <a:r>
              <a:rPr lang="en-US" sz="3600" dirty="0"/>
              <a:t>responsible for the </a:t>
            </a:r>
            <a:r>
              <a:rPr lang="en-US" sz="3600" dirty="0" smtClean="0"/>
              <a:t>opioid </a:t>
            </a:r>
            <a:r>
              <a:rPr lang="en-US" sz="3600" dirty="0"/>
              <a:t>epidemic, it is a major barrier for individuals to stop </a:t>
            </a:r>
            <a:r>
              <a:rPr lang="en-US" sz="3600" dirty="0" smtClean="0"/>
              <a:t>using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0016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Opioids and Anxiety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•"/>
            </a:pPr>
            <a:r>
              <a:rPr lang="en-US" sz="3600" dirty="0"/>
              <a:t>Anxiety</a:t>
            </a:r>
          </a:p>
          <a:p>
            <a:pPr lvl="1">
              <a:buFontTx/>
              <a:buChar char="•"/>
            </a:pPr>
            <a:r>
              <a:rPr lang="en-US" sz="3600" dirty="0"/>
              <a:t>Can present as panic attacks, social withdrawal, phobias, obsessions and compulsions</a:t>
            </a:r>
          </a:p>
          <a:p>
            <a:pPr lvl="1">
              <a:buFontTx/>
              <a:buChar char="•"/>
            </a:pPr>
            <a:r>
              <a:rPr lang="en-US" sz="3600" dirty="0"/>
              <a:t>Common for teens and adults to </a:t>
            </a:r>
            <a:r>
              <a:rPr lang="en-US" sz="3600" dirty="0" smtClean="0"/>
              <a:t>‘discover’ treating </a:t>
            </a:r>
            <a:r>
              <a:rPr lang="en-US" sz="3600" dirty="0"/>
              <a:t>anxiety with </a:t>
            </a:r>
            <a:r>
              <a:rPr lang="en-US" sz="3600" dirty="0" smtClean="0"/>
              <a:t>opioids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1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Opioids and Anxiety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Opioids </a:t>
            </a:r>
            <a:r>
              <a:rPr lang="en-US" sz="4000" dirty="0"/>
              <a:t>are wonderful numbing agents and individuals with </a:t>
            </a:r>
            <a:r>
              <a:rPr lang="en-US" sz="4000" dirty="0" smtClean="0"/>
              <a:t>anxiety (and PTSD) </a:t>
            </a:r>
            <a:r>
              <a:rPr lang="en-US" sz="4000" dirty="0"/>
              <a:t>want to be </a:t>
            </a:r>
            <a:r>
              <a:rPr lang="en-US" sz="4000" dirty="0" smtClean="0"/>
              <a:t>numbed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We as </a:t>
            </a:r>
            <a:r>
              <a:rPr lang="en-US" sz="4000" dirty="0" err="1"/>
              <a:t>treaters</a:t>
            </a:r>
            <a:r>
              <a:rPr lang="en-US" sz="4000" dirty="0"/>
              <a:t> need to be more mindful </a:t>
            </a:r>
            <a:r>
              <a:rPr lang="en-US" sz="4000" dirty="0" smtClean="0"/>
              <a:t>around </a:t>
            </a:r>
            <a:r>
              <a:rPr lang="en-US" sz="4000" dirty="0"/>
              <a:t>our messages about anxiety</a:t>
            </a:r>
          </a:p>
          <a:p>
            <a:pPr>
              <a:lnSpc>
                <a:spcPct val="90000"/>
              </a:lnSpc>
            </a:pPr>
            <a:endParaRPr lang="en-US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2689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Opioid </a:t>
            </a:r>
            <a:r>
              <a:rPr lang="en-US" dirty="0"/>
              <a:t>Withdrawal</a:t>
            </a:r>
          </a:p>
        </p:txBody>
      </p:sp>
      <p:sp>
        <p:nvSpPr>
          <p:cNvPr id="21510" name="Oval 6"/>
          <p:cNvSpPr>
            <a:spLocks noGrp="1" noChangeArrowheads="1"/>
          </p:cNvSpPr>
          <p:nvPr>
            <p:ph type="body" idx="1"/>
          </p:nvPr>
        </p:nvSpPr>
        <p:spPr>
          <a:xfrm>
            <a:off x="685800" y="1561659"/>
            <a:ext cx="7391400" cy="529634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 numCol="2">
            <a:no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Increased BP</a:t>
            </a:r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Increased HR</a:t>
            </a:r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Sweating/Chills/Hot flashes</a:t>
            </a:r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Bone Pain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Dilated Pupils</a:t>
            </a:r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Muscle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Aches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GI Cramps/Diarrhea</a:t>
            </a:r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Nausea/Vomiting</a:t>
            </a:r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Fear you will die/ Panic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Tremor, Restlessness</a:t>
            </a:r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Yawning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ja-JP" altLang="en-US" sz="2000" dirty="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Gooseflesh</a:t>
            </a:r>
            <a:r>
              <a:rPr lang="ja-JP" altLang="en-US" sz="20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Runny nose/Watery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eyes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Restlessness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</a:t>
            </a:r>
          </a:p>
        </p:txBody>
      </p:sp>
      <p:sp>
        <p:nvSpPr>
          <p:cNvPr id="22533" name="Oval 5"/>
          <p:cNvSpPr>
            <a:spLocks noGrp="1" noChangeArrowheads="1"/>
          </p:cNvSpPr>
          <p:nvPr>
            <p:ph type="body" idx="1"/>
          </p:nvPr>
        </p:nvSpPr>
        <p:spPr>
          <a:xfrm>
            <a:off x="838200" y="1627227"/>
            <a:ext cx="7924800" cy="5257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 numCol="2">
            <a:normAutofit fontScale="25000" lnSpcReduction="20000"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</a:rPr>
              <a:t>Increased BP</a:t>
            </a:r>
          </a:p>
          <a:p>
            <a:pPr algn="ctr" eaLnBrk="0" hangingPunct="0">
              <a:lnSpc>
                <a:spcPct val="12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</a:rPr>
              <a:t>Increased </a:t>
            </a:r>
            <a:r>
              <a:rPr lang="en-US" sz="7400" dirty="0">
                <a:latin typeface="Arial" charset="0"/>
                <a:ea typeface="ＭＳ Ｐゴシック" charset="0"/>
                <a:cs typeface="ＭＳ Ｐゴシック" charset="0"/>
              </a:rPr>
              <a:t>HR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ja-JP" altLang="en-US" sz="7400" dirty="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sz="7400" dirty="0">
                <a:latin typeface="Arial" charset="0"/>
                <a:ea typeface="ＭＳ Ｐゴシック" charset="0"/>
                <a:cs typeface="ＭＳ Ｐゴシック" charset="0"/>
              </a:rPr>
              <a:t>Heart attack</a:t>
            </a:r>
            <a:r>
              <a:rPr lang="ja-JP" altLang="en-US" sz="74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7400" dirty="0">
                <a:latin typeface="Arial" charset="0"/>
                <a:ea typeface="ＭＳ Ｐゴシック" charset="0"/>
                <a:cs typeface="ＭＳ Ｐゴシック" charset="0"/>
              </a:rPr>
              <a:t> feeling/Chest pain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7400" dirty="0">
                <a:latin typeface="Arial" charset="0"/>
                <a:ea typeface="ＭＳ Ｐゴシック" charset="0"/>
                <a:cs typeface="ＭＳ Ｐゴシック" charset="0"/>
              </a:rPr>
              <a:t>Shortness of Breath/Smothering/Choking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ja-JP" altLang="en-US" sz="7400" dirty="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sz="7400" dirty="0">
                <a:latin typeface="Arial" charset="0"/>
                <a:ea typeface="ＭＳ Ｐゴシック" charset="0"/>
                <a:cs typeface="ＭＳ Ｐゴシック" charset="0"/>
              </a:rPr>
              <a:t>Room closing in</a:t>
            </a:r>
            <a:r>
              <a:rPr lang="ja-JP" altLang="en-US" sz="74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endParaRPr lang="en-US" sz="7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</a:rPr>
              <a:t>Fear of going crazy/dying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</a:rPr>
              <a:t>Out of Body</a:t>
            </a:r>
            <a:endParaRPr lang="en-US" altLang="ja-JP" sz="7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</a:rPr>
              <a:t>Depersonalization</a:t>
            </a:r>
            <a:r>
              <a:rPr lang="en-US" sz="7400" dirty="0">
                <a:latin typeface="Arial" charset="0"/>
                <a:ea typeface="ＭＳ Ｐゴシック" charset="0"/>
                <a:cs typeface="ＭＳ Ｐゴシック" charset="0"/>
              </a:rPr>
              <a:t>/Numbness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7400" dirty="0">
                <a:latin typeface="Arial" charset="0"/>
                <a:ea typeface="ＭＳ Ｐゴシック" charset="0"/>
                <a:cs typeface="ＭＳ Ｐゴシック" charset="0"/>
              </a:rPr>
              <a:t>Sweating/Chills/Hot flashes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</a:rPr>
              <a:t>Restlessness</a:t>
            </a:r>
            <a:endParaRPr lang="en-US" sz="7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7400" dirty="0">
                <a:latin typeface="Arial" charset="0"/>
                <a:ea typeface="ＭＳ Ｐゴシック" charset="0"/>
                <a:cs typeface="ＭＳ Ｐゴシック" charset="0"/>
              </a:rPr>
              <a:t>GI Cramps/</a:t>
            </a: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</a:rPr>
              <a:t>Diarrhea</a:t>
            </a:r>
            <a:r>
              <a:rPr lang="en-US" sz="7400" smtClean="0">
                <a:latin typeface="Arial" charset="0"/>
                <a:ea typeface="ＭＳ Ｐゴシック" charset="0"/>
                <a:cs typeface="ＭＳ Ｐゴシック" charset="0"/>
              </a:rPr>
              <a:t>/Vomiting</a:t>
            </a:r>
            <a:endParaRPr lang="en-US" sz="7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7400" dirty="0">
                <a:latin typeface="Arial" charset="0"/>
                <a:ea typeface="ＭＳ Ｐゴシック" charset="0"/>
                <a:cs typeface="ＭＳ Ｐゴシック" charset="0"/>
              </a:rPr>
              <a:t>Shaking/</a:t>
            </a: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</a:rPr>
              <a:t>Tremor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</a:rPr>
              <a:t>Inability </a:t>
            </a:r>
            <a:r>
              <a:rPr lang="en-US" sz="7400" dirty="0">
                <a:latin typeface="Arial" charset="0"/>
                <a:ea typeface="ＭＳ Ｐゴシック" charset="0"/>
                <a:cs typeface="ＭＳ Ｐゴシック" charset="0"/>
              </a:rPr>
              <a:t>to </a:t>
            </a: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</a:rPr>
              <a:t>Concentrate</a:t>
            </a:r>
            <a:endParaRPr lang="en-US" sz="7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7400" dirty="0">
                <a:latin typeface="Arial" charset="0"/>
                <a:ea typeface="ＭＳ Ｐゴシック" charset="0"/>
                <a:cs typeface="ＭＳ Ｐゴシック" charset="0"/>
              </a:rPr>
              <a:t>Dizzy/Lightheaded/Tingling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en-US" sz="6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82682C"/>
                </a:solidFill>
                <a:latin typeface="Calisto MT"/>
              </a:rPr>
              <a:t>Matthew Felgus, MD 8/24/18</a:t>
            </a:r>
            <a:endParaRPr lang="en-US" dirty="0">
              <a:solidFill>
                <a:srgbClr val="82682C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59642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40946"/>
            <a:ext cx="8001000" cy="1143000"/>
          </a:xfrm>
        </p:spPr>
        <p:txBody>
          <a:bodyPr/>
          <a:lstStyle/>
          <a:p>
            <a:r>
              <a:rPr lang="en-US" sz="4800" dirty="0"/>
              <a:t>Substance-Induced Disorders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216180"/>
            <a:ext cx="8001000" cy="3803619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600" dirty="0"/>
              <a:t>Can last past acute withdrawal</a:t>
            </a:r>
          </a:p>
          <a:p>
            <a:pPr>
              <a:lnSpc>
                <a:spcPct val="80000"/>
              </a:lnSpc>
            </a:pP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/>
              <a:t>Individual differences vary widely</a:t>
            </a:r>
          </a:p>
          <a:p>
            <a:pPr>
              <a:lnSpc>
                <a:spcPct val="80000"/>
              </a:lnSpc>
            </a:pP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/>
              <a:t>Noted by improvement with cessation of use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0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sz="4800" dirty="0"/>
              <a:t>Anxiety Vs. </a:t>
            </a:r>
            <a:r>
              <a:rPr lang="en-US" sz="4800" dirty="0" smtClean="0"/>
              <a:t>Opioid </a:t>
            </a:r>
            <a:r>
              <a:rPr lang="en-US" sz="4800" dirty="0"/>
              <a:t>Withdrawal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endParaRPr lang="en-US" dirty="0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0" y="1459171"/>
            <a:ext cx="3962400" cy="464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4191000" y="1824296"/>
            <a:ext cx="4495800" cy="4648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4582" name="Arc 6"/>
          <p:cNvSpPr>
            <a:spLocks/>
          </p:cNvSpPr>
          <p:nvPr/>
        </p:nvSpPr>
        <p:spPr bwMode="auto">
          <a:xfrm>
            <a:off x="2819400" y="2362200"/>
            <a:ext cx="3048000" cy="32718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9205 w 43200"/>
              <a:gd name="T1" fmla="*/ 134 h 43200"/>
              <a:gd name="T2" fmla="*/ 19196 w 43200"/>
              <a:gd name="T3" fmla="*/ 135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19204" y="133"/>
                </a:moveTo>
                <a:cubicBezTo>
                  <a:pt x="20000" y="44"/>
                  <a:pt x="20799" y="-1"/>
                  <a:pt x="21600" y="-1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10600"/>
                  <a:pt x="8265" y="1358"/>
                  <a:pt x="19195" y="134"/>
                </a:cubicBezTo>
              </a:path>
              <a:path w="43200" h="43200" stroke="0" extrusionOk="0">
                <a:moveTo>
                  <a:pt x="19204" y="133"/>
                </a:moveTo>
                <a:cubicBezTo>
                  <a:pt x="20000" y="44"/>
                  <a:pt x="20799" y="-1"/>
                  <a:pt x="21600" y="-1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10600"/>
                  <a:pt x="8265" y="1358"/>
                  <a:pt x="19195" y="134"/>
                </a:cubicBezTo>
                <a:lnTo>
                  <a:pt x="21600" y="21600"/>
                </a:lnTo>
                <a:close/>
              </a:path>
            </a:pathLst>
          </a:custGeom>
          <a:gradFill rotWithShape="0">
            <a:gsLst>
              <a:gs pos="0">
                <a:srgbClr val="25D429"/>
              </a:gs>
              <a:gs pos="100000">
                <a:srgbClr val="25D429">
                  <a:gamma/>
                  <a:tint val="82353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Inc. BP</a:t>
            </a:r>
          </a:p>
          <a:p>
            <a:pPr algn="ctr"/>
            <a:r>
              <a:rPr lang="en-US" sz="2400" dirty="0"/>
              <a:t>Inc. HR</a:t>
            </a:r>
          </a:p>
          <a:p>
            <a:pPr algn="ctr"/>
            <a:r>
              <a:rPr lang="en-US" sz="2400" dirty="0"/>
              <a:t>Sweating/Chills</a:t>
            </a:r>
          </a:p>
          <a:p>
            <a:pPr algn="ctr"/>
            <a:r>
              <a:rPr lang="en-US" sz="2400" dirty="0"/>
              <a:t>Restlessness</a:t>
            </a:r>
          </a:p>
          <a:p>
            <a:pPr algn="ctr"/>
            <a:r>
              <a:rPr lang="en-US" sz="2400" dirty="0"/>
              <a:t>GI cramps/diarrhea</a:t>
            </a:r>
          </a:p>
          <a:p>
            <a:pPr algn="ctr"/>
            <a:r>
              <a:rPr lang="en-US" sz="2400" dirty="0"/>
              <a:t>Shaking/Tremor</a:t>
            </a:r>
          </a:p>
          <a:p>
            <a:pPr algn="ctr"/>
            <a:r>
              <a:rPr lang="en-US" sz="2400" dirty="0"/>
              <a:t>Feeling of Dying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590800" y="6107371"/>
            <a:ext cx="3200400" cy="365125"/>
          </a:xfrm>
        </p:spPr>
        <p:txBody>
          <a:bodyPr/>
          <a:lstStyle/>
          <a:p>
            <a:r>
              <a:rPr lang="en-US" smtClean="0"/>
              <a:t>Matthew Felgus, MD 8/24/18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Anxiety Vs. Opioid Withdrawal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Take a good history</a:t>
            </a:r>
          </a:p>
          <a:p>
            <a:pPr eaLnBrk="1" hangingPunct="1">
              <a:defRPr/>
            </a:pPr>
            <a:r>
              <a:rPr lang="en-US" sz="3200" dirty="0" smtClean="0"/>
              <a:t>Corroborate with family and friends</a:t>
            </a:r>
          </a:p>
          <a:p>
            <a:pPr eaLnBrk="1" hangingPunct="1">
              <a:defRPr/>
            </a:pPr>
            <a:r>
              <a:rPr lang="en-US" sz="3200" dirty="0" smtClean="0"/>
              <a:t>Symptoms when abstinent</a:t>
            </a:r>
          </a:p>
          <a:p>
            <a:pPr eaLnBrk="1" hangingPunct="1">
              <a:defRPr/>
            </a:pPr>
            <a:r>
              <a:rPr lang="en-US" sz="3200" dirty="0" smtClean="0"/>
              <a:t>Symptoms prior to use</a:t>
            </a:r>
          </a:p>
          <a:p>
            <a:pPr eaLnBrk="1" hangingPunct="1">
              <a:defRPr/>
            </a:pPr>
            <a:r>
              <a:rPr lang="en-US" sz="3200" dirty="0" smtClean="0"/>
              <a:t>Look for physical evidence (e.g. gooseflesh, runny eyes/nose)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685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Trauma and Substance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 Alcohol or drugs to cope</a:t>
            </a:r>
          </a:p>
          <a:p>
            <a:r>
              <a:rPr lang="en-US" sz="3600" dirty="0" smtClean="0"/>
              <a:t>Drink/use not to feel anything</a:t>
            </a:r>
          </a:p>
          <a:p>
            <a:pPr lvl="1"/>
            <a:r>
              <a:rPr lang="en-US" sz="3200" dirty="0" smtClean="0"/>
              <a:t>29-59% of women in AODA treatment have trauma. Likely much higher.</a:t>
            </a:r>
          </a:p>
          <a:p>
            <a:pPr lvl="1"/>
            <a:r>
              <a:rPr lang="en-US" sz="3200" dirty="0" smtClean="0"/>
              <a:t>Women with PTSD have a 1.4-3.6x higher likelihood of substance abuse.</a:t>
            </a:r>
          </a:p>
          <a:p>
            <a:pPr lvl="2"/>
            <a:r>
              <a:rPr lang="en-US" sz="1400" dirty="0" err="1" smtClean="0"/>
              <a:t>Najavits</a:t>
            </a:r>
            <a:r>
              <a:rPr lang="en-US" sz="1400" dirty="0" smtClean="0"/>
              <a:t>, et. al, American Journal of Addiction, 1997 </a:t>
            </a:r>
            <a:r>
              <a:rPr lang="en-US" sz="1400" dirty="0"/>
              <a:t>6: 273-283.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058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Connection between AODA and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9197"/>
            <a:ext cx="8229600" cy="372696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Never learned to manage feelings in a healthy way (bad modeling)</a:t>
            </a:r>
          </a:p>
          <a:p>
            <a:r>
              <a:rPr lang="en-US" sz="3600" dirty="0" smtClean="0"/>
              <a:t>Drugs are the ‘perfect’ solution to getting rid of memories and unpleasant feelings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1802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Trauma and Substance Use: How to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417638"/>
            <a:ext cx="8001000" cy="4602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Notice the connections between use and feelings</a:t>
            </a:r>
          </a:p>
          <a:p>
            <a:r>
              <a:rPr lang="en-US" sz="3200" dirty="0" smtClean="0"/>
              <a:t>Recognize that as use lowers, uncomfortable feelings will increase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s coping increases, feelings will be more manageable (hang in there)</a:t>
            </a:r>
          </a:p>
          <a:p>
            <a:r>
              <a:rPr lang="en-US" sz="3200" dirty="0" smtClean="0"/>
              <a:t>Decrease use if unable to fully stop</a:t>
            </a:r>
          </a:p>
          <a:p>
            <a:r>
              <a:rPr lang="en-US" sz="3200" dirty="0" smtClean="0"/>
              <a:t>Work on both trauma and use together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smtClean="0">
                <a:solidFill>
                  <a:schemeClr val="accent3">
                    <a:lumMod val="50000"/>
                  </a:schemeClr>
                </a:solidFill>
              </a:rPr>
              <a:t>Matthew Felgus, MD 8/24/18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3855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DBT</a:t>
            </a:r>
          </a:p>
          <a:p>
            <a:r>
              <a:rPr lang="en-US" sz="3600" dirty="0" smtClean="0"/>
              <a:t>Seeking Safety</a:t>
            </a:r>
          </a:p>
          <a:p>
            <a:r>
              <a:rPr lang="en-US" sz="3600" dirty="0" smtClean="0"/>
              <a:t>EMDR</a:t>
            </a:r>
          </a:p>
          <a:p>
            <a:r>
              <a:rPr lang="en-US" sz="3600" dirty="0" err="1" smtClean="0"/>
              <a:t>Brainspotting</a:t>
            </a:r>
            <a:endParaRPr lang="en-US" sz="3600" dirty="0" smtClean="0"/>
          </a:p>
          <a:p>
            <a:r>
              <a:rPr lang="en-US" sz="3600" dirty="0" smtClean="0"/>
              <a:t>Bio-feedback/</a:t>
            </a:r>
            <a:r>
              <a:rPr lang="en-US" sz="3600" dirty="0" err="1" smtClean="0"/>
              <a:t>Neurofeedback</a:t>
            </a:r>
            <a:endParaRPr lang="en-US" sz="3600" dirty="0" smtClean="0"/>
          </a:p>
          <a:p>
            <a:r>
              <a:rPr lang="en-US" sz="3600" dirty="0" smtClean="0"/>
              <a:t>“Trauma-informed care”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957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Medication management: anxiety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 an alternative to benzodiazepines, please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733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ANTI-ANXIETY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BENZODIAZEPINES</a:t>
            </a:r>
          </a:p>
          <a:p>
            <a:pPr lvl="1"/>
            <a:r>
              <a:rPr lang="en-US" sz="3200" dirty="0"/>
              <a:t>Immediate relief</a:t>
            </a:r>
          </a:p>
          <a:p>
            <a:pPr lvl="1"/>
            <a:r>
              <a:rPr lang="en-US" sz="3200" dirty="0"/>
              <a:t>Tolerance, </a:t>
            </a:r>
            <a:r>
              <a:rPr lang="en-US" sz="3200" dirty="0" smtClean="0"/>
              <a:t>mental dependence </a:t>
            </a:r>
            <a:r>
              <a:rPr lang="en-US" sz="3200" dirty="0"/>
              <a:t>can result if used long-term in a susceptible </a:t>
            </a:r>
            <a:r>
              <a:rPr lang="en-US" sz="3200" dirty="0" smtClean="0"/>
              <a:t>individual</a:t>
            </a:r>
          </a:p>
          <a:p>
            <a:pPr lvl="1"/>
            <a:r>
              <a:rPr lang="en-US" sz="3200" dirty="0" smtClean="0"/>
              <a:t>Binds in the same area of brain as alcohol</a:t>
            </a:r>
          </a:p>
          <a:p>
            <a:pPr lvl="1"/>
            <a:r>
              <a:rPr lang="en-US" sz="3200" dirty="0" smtClean="0"/>
              <a:t>Numerous studies have stated contraindicated in PTSD as can be disinhibiting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94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/>
              <a:t>ANTI-</a:t>
            </a:r>
            <a:r>
              <a:rPr lang="en-US" dirty="0" smtClean="0"/>
              <a:t>ANXIETY:</a:t>
            </a:r>
            <a:br>
              <a:rPr lang="en-US" dirty="0" smtClean="0"/>
            </a:br>
            <a:r>
              <a:rPr lang="en-US" dirty="0" smtClean="0"/>
              <a:t> non-addicting (</a:t>
            </a:r>
            <a:r>
              <a:rPr lang="en-US" dirty="0" err="1" smtClean="0"/>
              <a:t>prn</a:t>
            </a:r>
            <a:r>
              <a:rPr lang="en-US" dirty="0" smtClean="0"/>
              <a:t> or </a:t>
            </a:r>
            <a:r>
              <a:rPr lang="en-US" dirty="0" err="1" smtClean="0"/>
              <a:t>sched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905000"/>
            <a:ext cx="8001000" cy="49530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3500" dirty="0" smtClean="0"/>
              <a:t>Gabapentin </a:t>
            </a:r>
            <a:endParaRPr lang="en-US" sz="3500"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3500" dirty="0" smtClean="0"/>
              <a:t>Clonidine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3500" dirty="0" smtClean="0"/>
              <a:t>Propranolol (situational </a:t>
            </a:r>
            <a:r>
              <a:rPr lang="en-US" sz="3500" dirty="0" err="1" smtClean="0"/>
              <a:t>anx</a:t>
            </a:r>
            <a:r>
              <a:rPr lang="en-US" sz="3500" dirty="0" smtClean="0"/>
              <a:t>)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3500" dirty="0" err="1" smtClean="0"/>
              <a:t>Quetiapine</a:t>
            </a:r>
            <a:endParaRPr lang="en-US" sz="3500" dirty="0" smtClean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3500" dirty="0" err="1" smtClean="0"/>
              <a:t>Tiagabine</a:t>
            </a:r>
            <a:endParaRPr lang="en-US" sz="3500" dirty="0" smtClean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3500" dirty="0" err="1" smtClean="0"/>
              <a:t>Trazodone</a:t>
            </a:r>
            <a:endParaRPr lang="en-US" sz="3500" dirty="0" smtClean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3500" dirty="0" smtClean="0"/>
              <a:t>Hydroxyzine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3500" dirty="0" err="1" smtClean="0"/>
              <a:t>Buspirone</a:t>
            </a:r>
            <a:endParaRPr lang="en-US" sz="3500" dirty="0" smtClean="0"/>
          </a:p>
          <a:p>
            <a:pPr marL="457200" lvl="1" indent="0">
              <a:lnSpc>
                <a:spcPct val="90000"/>
              </a:lnSpc>
              <a:buNone/>
            </a:pPr>
            <a:endParaRPr lang="en-US" sz="32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237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0"/>
            <a:ext cx="8001000" cy="2183444"/>
          </a:xfrm>
        </p:spPr>
        <p:txBody>
          <a:bodyPr>
            <a:noAutofit/>
          </a:bodyPr>
          <a:lstStyle/>
          <a:p>
            <a:r>
              <a:rPr lang="en-US" sz="4000" dirty="0"/>
              <a:t>How to Minimize Abuse of Medication in a Substance Abusing Population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3600" dirty="0"/>
              <a:t>Avoid meds with potential for abuse whenever possible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Education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Limited Use of benzodiazepines if at all: e.g. small quantities (5 pills per month) for panic attacks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Substance-Induced Disorders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Higher </a:t>
            </a:r>
            <a:r>
              <a:rPr lang="en-US" sz="3600" dirty="0"/>
              <a:t>risk of suicide and self injury in Substance Induced Depression vs. Major Depression</a:t>
            </a:r>
          </a:p>
          <a:p>
            <a:endParaRPr lang="en-US" sz="3600" dirty="0"/>
          </a:p>
          <a:p>
            <a:r>
              <a:rPr lang="en-US" sz="3600" dirty="0"/>
              <a:t>Higher likelihood of panic attacks with Substance Induced Anxiety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How to Minimize Abuse of Medication in a Substance Abusing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329129"/>
            <a:ext cx="8001000" cy="4114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PDMP (</a:t>
            </a:r>
            <a:r>
              <a:rPr lang="en-US" sz="3600" dirty="0" err="1" smtClean="0"/>
              <a:t>Pt</a:t>
            </a:r>
            <a:r>
              <a:rPr lang="en-US" sz="3600" dirty="0" smtClean="0"/>
              <a:t> Drug Monitoring Program for controlled substances)</a:t>
            </a:r>
          </a:p>
          <a:p>
            <a:pPr lvl="2"/>
            <a:r>
              <a:rPr lang="en-US" sz="3200" dirty="0" smtClean="0"/>
              <a:t>Shorter time frames filled</a:t>
            </a:r>
          </a:p>
          <a:p>
            <a:pPr lvl="2"/>
            <a:r>
              <a:rPr lang="en-US" sz="3200" dirty="0" smtClean="0"/>
              <a:t>Other opiates when on replacement</a:t>
            </a:r>
          </a:p>
          <a:p>
            <a:pPr lvl="2"/>
            <a:r>
              <a:rPr lang="en-US" sz="3200" dirty="0" smtClean="0"/>
              <a:t>Surprises (‘I forgot to tell you</a:t>
            </a:r>
            <a:r>
              <a:rPr lang="is-IS" sz="3200" dirty="0" smtClean="0"/>
              <a:t>…</a:t>
            </a:r>
            <a:r>
              <a:rPr lang="en-US" sz="3200" dirty="0" smtClean="0"/>
              <a:t>’)</a:t>
            </a:r>
          </a:p>
          <a:p>
            <a:pPr lvl="1"/>
            <a:endParaRPr lang="en-US" sz="3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026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0"/>
            <a:ext cx="8001000" cy="2704275"/>
          </a:xfrm>
        </p:spPr>
        <p:txBody>
          <a:bodyPr/>
          <a:lstStyle/>
          <a:p>
            <a:pPr algn="l"/>
            <a:r>
              <a:rPr lang="en-US" dirty="0" smtClean="0"/>
              <a:t>Medication management: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insomnia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277909"/>
            <a:ext cx="8001000" cy="2360891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******Use an alternative to benzodiazepines/</a:t>
            </a:r>
            <a:r>
              <a:rPr lang="en-US" sz="4000" dirty="0" err="1" smtClean="0"/>
              <a:t>zolpidem</a:t>
            </a:r>
            <a:r>
              <a:rPr lang="en-US" sz="4000" dirty="0" smtClean="0"/>
              <a:t> family</a:t>
            </a:r>
            <a:endParaRPr lang="en-US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9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Insomnia: non-addicting</a:t>
            </a:r>
            <a:endParaRPr lang="en-US" sz="44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3900" dirty="0" err="1" smtClean="0"/>
              <a:t>Trazodone</a:t>
            </a:r>
            <a:endParaRPr lang="en-US" sz="3900" dirty="0" smtClean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3900" dirty="0" smtClean="0"/>
              <a:t>Clonidine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3900" dirty="0" err="1" smtClean="0"/>
              <a:t>Quetiapine</a:t>
            </a:r>
            <a:endParaRPr lang="en-US" sz="3900" dirty="0" smtClean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3900" dirty="0" smtClean="0"/>
              <a:t>Hydroxyzine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3900" dirty="0" smtClean="0"/>
              <a:t>Diphenhydramine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3900" dirty="0" smtClean="0"/>
              <a:t>Doxepin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3900" dirty="0" err="1" smtClean="0"/>
              <a:t>Mirtazepine</a:t>
            </a:r>
            <a:endParaRPr lang="en-US" sz="3900" dirty="0" smtClean="0"/>
          </a:p>
          <a:p>
            <a:pPr marL="457200" lvl="1" indent="0">
              <a:lnSpc>
                <a:spcPct val="90000"/>
              </a:lnSpc>
              <a:buNone/>
            </a:pPr>
            <a:endParaRPr lang="en-US" sz="32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"/>
            <a:ext cx="7583487" cy="1828800"/>
          </a:xfrm>
        </p:spPr>
        <p:txBody>
          <a:bodyPr/>
          <a:lstStyle/>
          <a:p>
            <a:r>
              <a:rPr lang="en-US" sz="4800" dirty="0" smtClean="0"/>
              <a:t>Almost always underlying the use….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262842"/>
            <a:ext cx="7583487" cy="3774888"/>
          </a:xfrm>
        </p:spPr>
        <p:txBody>
          <a:bodyPr>
            <a:normAutofit/>
          </a:bodyPr>
          <a:lstStyle/>
          <a:p>
            <a:pPr lvl="1"/>
            <a:r>
              <a:rPr lang="en-US" sz="4000" dirty="0" smtClean="0"/>
              <a:t>Anxiety</a:t>
            </a:r>
          </a:p>
          <a:p>
            <a:pPr lvl="1"/>
            <a:r>
              <a:rPr lang="en-US" sz="4000" dirty="0" smtClean="0"/>
              <a:t>Trauma</a:t>
            </a:r>
          </a:p>
          <a:p>
            <a:pPr lvl="1"/>
            <a:r>
              <a:rPr lang="en-US" sz="4000" dirty="0" smtClean="0"/>
              <a:t>Depression</a:t>
            </a:r>
          </a:p>
          <a:p>
            <a:pPr lvl="1"/>
            <a:r>
              <a:rPr lang="en-US" sz="4000" dirty="0" smtClean="0"/>
              <a:t>Insomnia</a:t>
            </a:r>
            <a:endParaRPr lang="en-US" sz="4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0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550958"/>
          </a:xfrm>
        </p:spPr>
        <p:txBody>
          <a:bodyPr/>
          <a:lstStyle/>
          <a:p>
            <a:r>
              <a:rPr lang="en-US" sz="4800" dirty="0" smtClean="0"/>
              <a:t>Dual Diagnosis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862158"/>
            <a:ext cx="7583487" cy="317557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In summary….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9329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Dual Diagnosis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Avoid addictive medications</a:t>
            </a:r>
          </a:p>
          <a:p>
            <a:r>
              <a:rPr lang="en-US" sz="4000" dirty="0" smtClean="0"/>
              <a:t>Focus on treatment of </a:t>
            </a:r>
            <a:r>
              <a:rPr lang="en-US" sz="4000" dirty="0" err="1" smtClean="0"/>
              <a:t>sxs</a:t>
            </a:r>
            <a:r>
              <a:rPr lang="en-US" sz="4000" dirty="0" smtClean="0"/>
              <a:t>:</a:t>
            </a:r>
          </a:p>
          <a:p>
            <a:pPr lvl="1"/>
            <a:r>
              <a:rPr lang="en-US" sz="3800" dirty="0" smtClean="0"/>
              <a:t>Sleep, Anxiety, GI upset</a:t>
            </a:r>
          </a:p>
          <a:p>
            <a:r>
              <a:rPr lang="en-US" sz="4000" dirty="0" smtClean="0"/>
              <a:t>Even if a </a:t>
            </a:r>
            <a:r>
              <a:rPr lang="en-US" sz="4000" dirty="0" err="1" smtClean="0"/>
              <a:t>pt</a:t>
            </a:r>
            <a:r>
              <a:rPr lang="en-US" sz="4000" dirty="0" smtClean="0"/>
              <a:t> is getting support for their recovery (MD, AA/NA) please treat their mental health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843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Dual Diagnosis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Relapse is a part of recovery</a:t>
            </a:r>
          </a:p>
          <a:p>
            <a:r>
              <a:rPr lang="en-US" sz="4000" dirty="0" smtClean="0"/>
              <a:t>Shame is a part of relapse</a:t>
            </a:r>
          </a:p>
          <a:p>
            <a:r>
              <a:rPr lang="en-US" sz="4000" dirty="0" smtClean="0"/>
              <a:t>We can not make anybody ready for treatment</a:t>
            </a:r>
          </a:p>
          <a:p>
            <a:r>
              <a:rPr lang="en-US" sz="4000" dirty="0" smtClean="0"/>
              <a:t>We can offer compassion along with good boundaries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276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Dual Diagnosis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We can offer our best advice and expertise</a:t>
            </a:r>
          </a:p>
          <a:p>
            <a:r>
              <a:rPr lang="en-US" sz="4000" dirty="0" smtClean="0"/>
              <a:t>Each patient has to walk his/her path</a:t>
            </a:r>
          </a:p>
          <a:p>
            <a:r>
              <a:rPr lang="en-US" sz="4000" dirty="0" smtClean="0"/>
              <a:t>Their success or failure is not our responsibility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9936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pic>
        <p:nvPicPr>
          <p:cNvPr id="3789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1775" y="1981200"/>
            <a:ext cx="6140450" cy="4114800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8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19389"/>
            <a:ext cx="8001000" cy="1143000"/>
          </a:xfrm>
        </p:spPr>
        <p:txBody>
          <a:bodyPr/>
          <a:lstStyle/>
          <a:p>
            <a:r>
              <a:rPr lang="en-US" sz="4800" dirty="0" smtClean="0"/>
              <a:t>Dual Diagnosis Evaluation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To Treat or Not to Treat</a:t>
            </a:r>
          </a:p>
          <a:p>
            <a:pPr lvl="1"/>
            <a:r>
              <a:rPr lang="en-US" sz="3800" dirty="0" smtClean="0"/>
              <a:t>Is 3-6 months substance free necessary?</a:t>
            </a:r>
          </a:p>
          <a:p>
            <a:pPr lvl="1"/>
            <a:r>
              <a:rPr lang="en-US" sz="3800" dirty="0" smtClean="0"/>
              <a:t>Issue for sobriety, ability to ‘work program’</a:t>
            </a:r>
          </a:p>
          <a:p>
            <a:pPr lvl="1"/>
            <a:r>
              <a:rPr lang="en-US" sz="3800" dirty="0" smtClean="0"/>
              <a:t>Issue of ‘magic bullet’ among substance abusers</a:t>
            </a:r>
            <a:endParaRPr lang="en-US" sz="3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8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  <a:r>
              <a:rPr lang="en-US" sz="4800" dirty="0"/>
              <a:t>Dual Diagnosis Evaluation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Chronology of Symptoms</a:t>
            </a:r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sz="2800" dirty="0"/>
              <a:t>WHICH CAME FIRST??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Dual Diagnosis Evaluation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843042"/>
            <a:ext cx="8001000" cy="411480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3200" dirty="0"/>
              <a:t>Relation of Symptoms to Substance Use</a:t>
            </a:r>
          </a:p>
          <a:p>
            <a:pPr>
              <a:lnSpc>
                <a:spcPct val="70000"/>
              </a:lnSpc>
            </a:pPr>
            <a:endParaRPr lang="en-US" dirty="0"/>
          </a:p>
          <a:p>
            <a:pPr lvl="1">
              <a:lnSpc>
                <a:spcPct val="70000"/>
              </a:lnSpc>
            </a:pPr>
            <a:r>
              <a:rPr lang="en-US" sz="2800" dirty="0"/>
              <a:t>TYPE OF SUBSTANCE</a:t>
            </a:r>
          </a:p>
          <a:p>
            <a:pPr lvl="1"/>
            <a:r>
              <a:rPr lang="en-US" sz="2800" dirty="0"/>
              <a:t>RESULT OF USE</a:t>
            </a:r>
          </a:p>
          <a:p>
            <a:pPr lvl="2"/>
            <a:r>
              <a:rPr lang="en-US" sz="2800" dirty="0" smtClean="0"/>
              <a:t>Escape/Numb out</a:t>
            </a:r>
            <a:endParaRPr lang="en-US" sz="2800" dirty="0"/>
          </a:p>
          <a:p>
            <a:pPr lvl="2"/>
            <a:r>
              <a:rPr lang="en-US" sz="2800" dirty="0"/>
              <a:t>Mood up or down</a:t>
            </a:r>
          </a:p>
          <a:p>
            <a:pPr lvl="2"/>
            <a:r>
              <a:rPr lang="en-US" sz="2800" dirty="0"/>
              <a:t>Improved focus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Felgus, MD 8/24/18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3144</TotalTime>
  <Words>2133</Words>
  <Application>Microsoft Office PowerPoint</Application>
  <PresentationFormat>On-screen Show (4:3)</PresentationFormat>
  <Paragraphs>434</Paragraphs>
  <Slides>68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68</vt:i4>
      </vt:variant>
    </vt:vector>
  </HeadingPairs>
  <TitlesOfParts>
    <vt:vector size="70" baseType="lpstr">
      <vt:lpstr>Travelogue</vt:lpstr>
      <vt:lpstr>1_Travelogue</vt:lpstr>
      <vt:lpstr>The Interface Between Substance Use and Mental Health </vt:lpstr>
      <vt:lpstr>Matthew A Felgus, MD, FASAM</vt:lpstr>
      <vt:lpstr>Dual Diagnosis Evaluation</vt:lpstr>
      <vt:lpstr>Dual Diagnosis Evaluation</vt:lpstr>
      <vt:lpstr>Substance-Induced Disorders</vt:lpstr>
      <vt:lpstr>Substance-Induced Disorders</vt:lpstr>
      <vt:lpstr>Dual Diagnosis Evaluation</vt:lpstr>
      <vt:lpstr>  Dual Diagnosis Evaluation</vt:lpstr>
      <vt:lpstr>Dual Diagnosis Evaluation</vt:lpstr>
      <vt:lpstr>Dual Diagnosis: Specific Symptoms</vt:lpstr>
      <vt:lpstr>WHY?</vt:lpstr>
      <vt:lpstr>Almost always underlying substance use….</vt:lpstr>
      <vt:lpstr>Conditions Leading to  Substance Abuse</vt:lpstr>
      <vt:lpstr>Dual Diagnosis Issues in Adolescents/Young Adults</vt:lpstr>
      <vt:lpstr>Dual Diagnosis: Alcohol</vt:lpstr>
      <vt:lpstr>Dual Diagnosis: Alcohol</vt:lpstr>
      <vt:lpstr>Dual Diagnosis: Alcohol</vt:lpstr>
      <vt:lpstr>Dual Diagnosis: Alcohol</vt:lpstr>
      <vt:lpstr>Dual Diagnosis: Alcohol</vt:lpstr>
      <vt:lpstr>Dual Diagnosis: Cravings</vt:lpstr>
      <vt:lpstr>Dual Diagnosis: Cravings</vt:lpstr>
      <vt:lpstr>Dual Diagnosis: Cravings</vt:lpstr>
      <vt:lpstr>Dual Diagnosis: Cravings</vt:lpstr>
      <vt:lpstr>Dual Diagnosis: Cravings</vt:lpstr>
      <vt:lpstr>Dual Diagnosis: Cravings</vt:lpstr>
      <vt:lpstr>Dual Diagnosis: Marijuana</vt:lpstr>
      <vt:lpstr>Dual Diagnosis: Marijuana</vt:lpstr>
      <vt:lpstr>Dual Diagnosis: Marijuana</vt:lpstr>
      <vt:lpstr>Dual Diagnosis: Marijuana</vt:lpstr>
      <vt:lpstr>Dual Diagnosis: Marijuana</vt:lpstr>
      <vt:lpstr>Dual Diagnosis: Marijuana</vt:lpstr>
      <vt:lpstr>Dual Diagnosis: Cocaine&amp; Stimulants</vt:lpstr>
      <vt:lpstr>Dual Diagnosis: Cocaine &amp; Stimulants</vt:lpstr>
      <vt:lpstr>Dual Diagnosis: Cocaine &amp; Stimulants</vt:lpstr>
      <vt:lpstr>Dual Diagnosis: Cocaine &amp; Stimulants</vt:lpstr>
      <vt:lpstr>ADHD</vt:lpstr>
      <vt:lpstr>ADHD</vt:lpstr>
      <vt:lpstr>Treatment of ADHD</vt:lpstr>
      <vt:lpstr>Dual Diagnosis: LSD, Other Hallucinogens</vt:lpstr>
      <vt:lpstr>Dual Diagnosis: Ecstasy (MDMA)</vt:lpstr>
      <vt:lpstr>Dual Diagnosis: Bath Salts (Neither a salt nor bath aid)</vt:lpstr>
      <vt:lpstr>Dual Diagnosis: Opioids</vt:lpstr>
      <vt:lpstr>Dual Diagnosis: Opioids</vt:lpstr>
      <vt:lpstr>Dual Diagnosis: Opioids</vt:lpstr>
      <vt:lpstr>Opioids and Anxiety</vt:lpstr>
      <vt:lpstr>Opioids and Anxiety</vt:lpstr>
      <vt:lpstr>Opioids and Anxiety</vt:lpstr>
      <vt:lpstr>Opioid Withdrawal</vt:lpstr>
      <vt:lpstr>Anxiety</vt:lpstr>
      <vt:lpstr>Anxiety Vs. Opioid Withdrawal</vt:lpstr>
      <vt:lpstr>Anxiety Vs. Opioid Withdrawal</vt:lpstr>
      <vt:lpstr>Trauma and Substance Abuse</vt:lpstr>
      <vt:lpstr>The Connection between AODA and Trauma</vt:lpstr>
      <vt:lpstr>Trauma and Substance Use: How to Help</vt:lpstr>
      <vt:lpstr>Trauma Treatment</vt:lpstr>
      <vt:lpstr>Medication management: anxiety</vt:lpstr>
      <vt:lpstr>ANTI-ANXIETY</vt:lpstr>
      <vt:lpstr>ANTI-ANXIETY:  non-addicting (prn or sched)</vt:lpstr>
      <vt:lpstr>How to Minimize Abuse of Medication in a Substance Abusing Population</vt:lpstr>
      <vt:lpstr>How to Minimize Abuse of Medication in a Substance Abusing Population</vt:lpstr>
      <vt:lpstr>Medication management:             insomnia</vt:lpstr>
      <vt:lpstr>Insomnia: non-addicting</vt:lpstr>
      <vt:lpstr>Almost always underlying the use….</vt:lpstr>
      <vt:lpstr>Dual Diagnosis</vt:lpstr>
      <vt:lpstr>Dual Diagnosis</vt:lpstr>
      <vt:lpstr>Dual Diagnosis</vt:lpstr>
      <vt:lpstr>Dual Diagnosis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Felgus Matt</dc:creator>
  <cp:lastModifiedBy>Claude, Nicole M</cp:lastModifiedBy>
  <cp:revision>39</cp:revision>
  <dcterms:created xsi:type="dcterms:W3CDTF">2016-09-12T01:54:04Z</dcterms:created>
  <dcterms:modified xsi:type="dcterms:W3CDTF">2018-08-21T23:08:38Z</dcterms:modified>
</cp:coreProperties>
</file>