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5"/>
  </p:sldMasterIdLst>
  <p:notesMasterIdLst>
    <p:notesMasterId r:id="rId21"/>
  </p:notesMasterIdLst>
  <p:handoutMasterIdLst>
    <p:handoutMasterId r:id="rId22"/>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71" r:id="rId19"/>
    <p:sldId id="269" r:id="rId20"/>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AEB6"/>
    <a:srgbClr val="003D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45" autoAdjust="0"/>
  </p:normalViewPr>
  <p:slideViewPr>
    <p:cSldViewPr>
      <p:cViewPr varScale="1">
        <p:scale>
          <a:sx n="77" d="100"/>
          <a:sy n="77" d="100"/>
        </p:scale>
        <p:origin x="-2604" y="-10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2645"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442549D-0265-4857-B808-76997C7A53F0}" type="datetimeFigureOut">
              <a:rPr lang="en-US" smtClean="0"/>
              <a:t>8/20/2018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BFE22D7-0C09-4AF9-94CB-3A213069C034}" type="slidenum">
              <a:rPr lang="en-US" smtClean="0"/>
              <a:t>‹#›</a:t>
            </a:fld>
            <a:endParaRPr lang="en-US"/>
          </a:p>
        </p:txBody>
      </p:sp>
    </p:spTree>
    <p:extLst>
      <p:ext uri="{BB962C8B-B14F-4D97-AF65-F5344CB8AC3E}">
        <p14:creationId xmlns:p14="http://schemas.microsoft.com/office/powerpoint/2010/main" val="714108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951B1D7-460D-4EED-BBFB-F6BB4192B33F}" type="datetimeFigureOut">
              <a:rPr lang="en-US" smtClean="0"/>
              <a:t>8/20/2018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CD56F6-4997-442E-A843-8EF5138C0534}" type="slidenum">
              <a:rPr lang="en-US" smtClean="0"/>
              <a:t>‹#›</a:t>
            </a:fld>
            <a:endParaRPr lang="en-US"/>
          </a:p>
        </p:txBody>
      </p:sp>
    </p:spTree>
    <p:extLst>
      <p:ext uri="{BB962C8B-B14F-4D97-AF65-F5344CB8AC3E}">
        <p14:creationId xmlns:p14="http://schemas.microsoft.com/office/powerpoint/2010/main" val="334165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plan to continue these services after the grant ends. Both counties are creating crisis stabilization units to continue providing initial rapid access to opioid use disorder treatment in conjunction with support and care coordination. The second part of the plan consists of transferring people who are in need of long-term support to the Comprehensive Community Services Program.</a:t>
            </a:r>
            <a:endParaRPr lang="en-US" dirty="0"/>
          </a:p>
        </p:txBody>
      </p:sp>
      <p:sp>
        <p:nvSpPr>
          <p:cNvPr id="4" name="Slide Number Placeholder 3"/>
          <p:cNvSpPr>
            <a:spLocks noGrp="1"/>
          </p:cNvSpPr>
          <p:nvPr>
            <p:ph type="sldNum" sz="quarter" idx="10"/>
          </p:nvPr>
        </p:nvSpPr>
        <p:spPr/>
        <p:txBody>
          <a:bodyPr/>
          <a:lstStyle/>
          <a:p>
            <a:fld id="{ADCD56F6-4997-442E-A843-8EF5138C0534}" type="slidenum">
              <a:rPr lang="en-US" smtClean="0"/>
              <a:t>3</a:t>
            </a:fld>
            <a:endParaRPr lang="en-US"/>
          </a:p>
        </p:txBody>
      </p:sp>
    </p:spTree>
    <p:extLst>
      <p:ext uri="{BB962C8B-B14F-4D97-AF65-F5344CB8AC3E}">
        <p14:creationId xmlns:p14="http://schemas.microsoft.com/office/powerpoint/2010/main" val="2943733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lnSpc>
                <a:spcPct val="115000"/>
              </a:lnSpc>
              <a:buFont typeface="Symbol"/>
              <a:buChar char=""/>
            </a:pPr>
            <a:r>
              <a:rPr lang="en-US" dirty="0">
                <a:solidFill>
                  <a:srgbClr val="000000"/>
                </a:solidFill>
                <a:ea typeface="Calibri"/>
                <a:cs typeface="Calibri"/>
              </a:rPr>
              <a:t>Trained staff in selected counties on best practices.</a:t>
            </a:r>
            <a:endParaRPr lang="en-US" sz="1400" dirty="0">
              <a:ea typeface="Calibri"/>
              <a:cs typeface="Times New Roman"/>
            </a:endParaRPr>
          </a:p>
          <a:p>
            <a:pPr marL="349415" indent="-349415">
              <a:lnSpc>
                <a:spcPct val="115000"/>
              </a:lnSpc>
              <a:buFont typeface="Symbol"/>
              <a:buChar char=""/>
            </a:pPr>
            <a:r>
              <a:rPr lang="en-US" dirty="0">
                <a:solidFill>
                  <a:srgbClr val="000000"/>
                </a:solidFill>
                <a:ea typeface="Calibri"/>
                <a:cs typeface="Calibri"/>
              </a:rPr>
              <a:t>Hosted trainings for first responders on how to use naloxone.</a:t>
            </a:r>
            <a:endParaRPr lang="en-US" sz="1400" dirty="0">
              <a:ea typeface="Calibri"/>
              <a:cs typeface="Times New Roman"/>
            </a:endParaRPr>
          </a:p>
          <a:p>
            <a:pPr marL="349415" indent="-349415">
              <a:lnSpc>
                <a:spcPct val="115000"/>
              </a:lnSpc>
              <a:spcAft>
                <a:spcPts val="1019"/>
              </a:spcAft>
              <a:buFont typeface="Symbol"/>
              <a:buChar char=""/>
            </a:pPr>
            <a:r>
              <a:rPr lang="en-US" dirty="0">
                <a:solidFill>
                  <a:srgbClr val="000000"/>
                </a:solidFill>
                <a:ea typeface="Calibri"/>
                <a:cs typeface="Calibri"/>
              </a:rPr>
              <a:t>Held three meetings of the required advisory council, the Opioid Advisory Workgroup, which oversees grant activities.</a:t>
            </a:r>
            <a:endParaRPr lang="en-US" sz="1400" dirty="0">
              <a:ea typeface="Calibri"/>
              <a:cs typeface="Times New Roman"/>
            </a:endParaRPr>
          </a:p>
          <a:p>
            <a:pPr>
              <a:lnSpc>
                <a:spcPct val="115000"/>
              </a:lnSpc>
              <a:spcAft>
                <a:spcPts val="1019"/>
              </a:spcAft>
            </a:pPr>
            <a:r>
              <a:rPr lang="en-US" dirty="0">
                <a:solidFill>
                  <a:srgbClr val="1F497D"/>
                </a:solidFill>
                <a:ea typeface="Calibri"/>
                <a:cs typeface="Times New Roman"/>
              </a:rPr>
              <a:t> </a:t>
            </a:r>
            <a:endParaRPr lang="en-US" sz="1400" dirty="0">
              <a:ea typeface="Calibri"/>
              <a:cs typeface="Times New Roman"/>
            </a:endParaRPr>
          </a:p>
          <a:p>
            <a:r>
              <a:rPr lang="en-US" dirty="0">
                <a:ea typeface="Calibri"/>
                <a:cs typeface="Times New Roman"/>
              </a:rPr>
              <a:t>To date, grantees have trained more than 2,700 individuals. There have been 22 reported “saves,” including five in Kenosha County, seven in Sauk County, and 10 in Waukesha County.</a:t>
            </a:r>
            <a:endParaRPr lang="en-US" dirty="0"/>
          </a:p>
        </p:txBody>
      </p:sp>
      <p:sp>
        <p:nvSpPr>
          <p:cNvPr id="4" name="Slide Number Placeholder 3"/>
          <p:cNvSpPr>
            <a:spLocks noGrp="1"/>
          </p:cNvSpPr>
          <p:nvPr>
            <p:ph type="sldNum" sz="quarter" idx="10"/>
          </p:nvPr>
        </p:nvSpPr>
        <p:spPr/>
        <p:txBody>
          <a:bodyPr/>
          <a:lstStyle/>
          <a:p>
            <a:fld id="{ADCD56F6-4997-442E-A843-8EF5138C0534}" type="slidenum">
              <a:rPr lang="en-US" smtClean="0"/>
              <a:t>7</a:t>
            </a:fld>
            <a:endParaRPr lang="en-US"/>
          </a:p>
        </p:txBody>
      </p:sp>
    </p:spTree>
    <p:extLst>
      <p:ext uri="{BB962C8B-B14F-4D97-AF65-F5344CB8AC3E}">
        <p14:creationId xmlns:p14="http://schemas.microsoft.com/office/powerpoint/2010/main" val="333414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a:t>Conducted a data driven needs assessment to select high need counties</a:t>
            </a:r>
          </a:p>
          <a:p>
            <a:pPr marL="174708" indent="-174708">
              <a:buFont typeface="Arial" panose="020B0604020202020204" pitchFamily="34" charset="0"/>
              <a:buChar char="•"/>
            </a:pPr>
            <a:r>
              <a:rPr lang="en-US" dirty="0"/>
              <a:t>that will receive funding through their Alliance for Wisconsin Youth Regional Prevention Center.</a:t>
            </a:r>
          </a:p>
          <a:p>
            <a:pPr marL="174708" indent="-174708">
              <a:buFont typeface="Arial" panose="020B0604020202020204" pitchFamily="34" charset="0"/>
              <a:buChar char="•"/>
            </a:pPr>
            <a:r>
              <a:rPr lang="en-US" dirty="0"/>
              <a:t>Established Sauk County Partnership for Prevention and Recovery.</a:t>
            </a:r>
          </a:p>
          <a:p>
            <a:pPr marL="174708" indent="-174708">
              <a:buFont typeface="Arial" panose="020B0604020202020204" pitchFamily="34" charset="0"/>
              <a:buChar char="•"/>
            </a:pPr>
            <a:r>
              <a:rPr lang="en-US" dirty="0"/>
              <a:t>Supported local outreach and coalition building in Dodge County. </a:t>
            </a:r>
          </a:p>
          <a:p>
            <a:pPr marL="174708" indent="-174708">
              <a:buFont typeface="Arial" panose="020B0604020202020204" pitchFamily="34" charset="0"/>
              <a:buChar char="•"/>
            </a:pPr>
            <a:r>
              <a:rPr lang="en-US" dirty="0"/>
              <a:t>Held five meetings of the Opioid Advisory Workgroup, which oversees grant </a:t>
            </a:r>
          </a:p>
          <a:p>
            <a:pPr marL="174708" indent="-174708">
              <a:buFont typeface="Arial" panose="020B0604020202020204" pitchFamily="34" charset="0"/>
              <a:buChar char="•"/>
            </a:pPr>
            <a:r>
              <a:rPr lang="en-US" dirty="0"/>
              <a:t>activities. </a:t>
            </a:r>
          </a:p>
          <a:p>
            <a:pPr marL="174708" indent="-174708">
              <a:buFont typeface="Arial" panose="020B0604020202020204" pitchFamily="34" charset="0"/>
              <a:buChar char="•"/>
            </a:pPr>
            <a:r>
              <a:rPr lang="en-US" dirty="0"/>
              <a:t>Established partnerships with data specialists and the State Epidemiological Outcomes Workgroup to create an opioid-related data portal for use by stakeholders statewide.</a:t>
            </a:r>
          </a:p>
          <a:p>
            <a:endParaRPr lang="en-US" dirty="0"/>
          </a:p>
        </p:txBody>
      </p:sp>
      <p:sp>
        <p:nvSpPr>
          <p:cNvPr id="4" name="Slide Number Placeholder 3"/>
          <p:cNvSpPr>
            <a:spLocks noGrp="1"/>
          </p:cNvSpPr>
          <p:nvPr>
            <p:ph type="sldNum" sz="quarter" idx="10"/>
          </p:nvPr>
        </p:nvSpPr>
        <p:spPr/>
        <p:txBody>
          <a:bodyPr/>
          <a:lstStyle/>
          <a:p>
            <a:fld id="{ADCD56F6-4997-442E-A843-8EF5138C0534}" type="slidenum">
              <a:rPr lang="en-US" smtClean="0"/>
              <a:t>8</a:t>
            </a:fld>
            <a:endParaRPr lang="en-US"/>
          </a:p>
        </p:txBody>
      </p:sp>
    </p:spTree>
    <p:extLst>
      <p:ext uri="{BB962C8B-B14F-4D97-AF65-F5344CB8AC3E}">
        <p14:creationId xmlns:p14="http://schemas.microsoft.com/office/powerpoint/2010/main" val="1754745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letter received by Governor Walker on October 30, 2017, SAMHSA announced states and territories will receive year two STR funding in the spring of 2018.)  Second year funding to match first year funding.   Total over two years: $15,273,876</a:t>
            </a:r>
          </a:p>
        </p:txBody>
      </p:sp>
      <p:sp>
        <p:nvSpPr>
          <p:cNvPr id="4" name="Slide Number Placeholder 3"/>
          <p:cNvSpPr>
            <a:spLocks noGrp="1"/>
          </p:cNvSpPr>
          <p:nvPr>
            <p:ph type="sldNum" sz="quarter" idx="10"/>
          </p:nvPr>
        </p:nvSpPr>
        <p:spPr/>
        <p:txBody>
          <a:bodyPr/>
          <a:lstStyle/>
          <a:p>
            <a:fld id="{ADCD56F6-4997-442E-A843-8EF5138C0534}" type="slidenum">
              <a:rPr lang="en-US" smtClean="0"/>
              <a:t>9</a:t>
            </a:fld>
            <a:endParaRPr lang="en-US"/>
          </a:p>
        </p:txBody>
      </p:sp>
    </p:spTree>
    <p:extLst>
      <p:ext uri="{BB962C8B-B14F-4D97-AF65-F5344CB8AC3E}">
        <p14:creationId xmlns:p14="http://schemas.microsoft.com/office/powerpoint/2010/main" val="244511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Wisconsin Voices for Recovery service available in Ashland, Brown, Dane, Dodge, Fond du Lac, Jefferson, Manitowoc, Rock, Sheboygan, and Waukesha counties.</a:t>
            </a:r>
            <a:endParaRPr lang="en-US" dirty="0"/>
          </a:p>
        </p:txBody>
      </p:sp>
      <p:sp>
        <p:nvSpPr>
          <p:cNvPr id="4" name="Slide Number Placeholder 3"/>
          <p:cNvSpPr>
            <a:spLocks noGrp="1"/>
          </p:cNvSpPr>
          <p:nvPr>
            <p:ph type="sldNum" sz="quarter" idx="10"/>
          </p:nvPr>
        </p:nvSpPr>
        <p:spPr/>
        <p:txBody>
          <a:bodyPr/>
          <a:lstStyle/>
          <a:p>
            <a:fld id="{ADCD56F6-4997-442E-A843-8EF5138C0534}" type="slidenum">
              <a:rPr lang="en-US" smtClean="0"/>
              <a:t>10</a:t>
            </a:fld>
            <a:endParaRPr lang="en-US"/>
          </a:p>
        </p:txBody>
      </p:sp>
    </p:spTree>
    <p:extLst>
      <p:ext uri="{BB962C8B-B14F-4D97-AF65-F5344CB8AC3E}">
        <p14:creationId xmlns:p14="http://schemas.microsoft.com/office/powerpoint/2010/main" val="1397394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Counties and tribes…. Bad River Band of Lake Superior Tribe of Chippewa Indians, Dane, Dodge, Douglas, Green, Ho Chunk Nation, Jefferson County, Kenosha, La Crosse, Lac du Flambeau Band of Lake Superior Chippewa Indians, Manitowoc, Marquette, Milwaukee, Portage, Racine, Rock, St. Croix Chippewa Indians of Wisconsin, Sheboygan, Stockbridge-Munsee Band of Mohican Indians, Waukesha, and Winnebago</a:t>
            </a:r>
          </a:p>
          <a:p>
            <a:endParaRPr lang="en-US" dirty="0"/>
          </a:p>
        </p:txBody>
      </p:sp>
      <p:sp>
        <p:nvSpPr>
          <p:cNvPr id="4" name="Slide Number Placeholder 3"/>
          <p:cNvSpPr>
            <a:spLocks noGrp="1"/>
          </p:cNvSpPr>
          <p:nvPr>
            <p:ph type="sldNum" sz="quarter" idx="10"/>
          </p:nvPr>
        </p:nvSpPr>
        <p:spPr/>
        <p:txBody>
          <a:bodyPr/>
          <a:lstStyle/>
          <a:p>
            <a:fld id="{ADCD56F6-4997-442E-A843-8EF5138C0534}" type="slidenum">
              <a:rPr lang="en-US" smtClean="0"/>
              <a:t>12</a:t>
            </a:fld>
            <a:endParaRPr lang="en-US"/>
          </a:p>
        </p:txBody>
      </p:sp>
    </p:spTree>
    <p:extLst>
      <p:ext uri="{BB962C8B-B14F-4D97-AF65-F5344CB8AC3E}">
        <p14:creationId xmlns:p14="http://schemas.microsoft.com/office/powerpoint/2010/main" val="140384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agencies who got the MAT grants…  </a:t>
            </a:r>
            <a:r>
              <a:rPr lang="en-US" i="0" dirty="0" smtClean="0"/>
              <a:t>Forest County Potawatomi, Milwaukee County, Southwestern</a:t>
            </a:r>
            <a:r>
              <a:rPr lang="en-US" i="0" baseline="0" dirty="0" smtClean="0"/>
              <a:t> Wisconsin Community Action Program, and Tellurian.</a:t>
            </a:r>
          </a:p>
          <a:p>
            <a:endParaRPr lang="en-US" i="0" baseline="0" dirty="0" smtClean="0"/>
          </a:p>
          <a:p>
            <a:r>
              <a:rPr lang="en-US" i="0" baseline="0" dirty="0" smtClean="0"/>
              <a:t>Two trainings… opioids and trauma-informed care (held in march) and the opioid forum (held in </a:t>
            </a:r>
            <a:r>
              <a:rPr lang="en-US" i="0" baseline="0" dirty="0" err="1" smtClean="0"/>
              <a:t>april</a:t>
            </a:r>
            <a:r>
              <a:rPr lang="en-US" i="0" baseline="0" dirty="0" smtClean="0"/>
              <a:t>) … best practices to respond to the opioid crisis.</a:t>
            </a:r>
          </a:p>
          <a:p>
            <a:endParaRPr lang="en-US" i="0" baseline="0" dirty="0" smtClean="0"/>
          </a:p>
          <a:p>
            <a:r>
              <a:rPr lang="en-US" i="0" baseline="0" dirty="0" smtClean="0"/>
              <a:t>Addiction recovery helpline…  GFO deadline May 10. Award to made ASAP after deadline.</a:t>
            </a:r>
            <a:endParaRPr lang="en-US" i="0" dirty="0"/>
          </a:p>
        </p:txBody>
      </p:sp>
      <p:sp>
        <p:nvSpPr>
          <p:cNvPr id="4" name="Slide Number Placeholder 3"/>
          <p:cNvSpPr>
            <a:spLocks noGrp="1"/>
          </p:cNvSpPr>
          <p:nvPr>
            <p:ph type="sldNum" sz="quarter" idx="10"/>
          </p:nvPr>
        </p:nvSpPr>
        <p:spPr/>
        <p:txBody>
          <a:bodyPr/>
          <a:lstStyle/>
          <a:p>
            <a:fld id="{ADCD56F6-4997-442E-A843-8EF5138C0534}" type="slidenum">
              <a:rPr lang="en-US" smtClean="0"/>
              <a:t>13</a:t>
            </a:fld>
            <a:endParaRPr lang="en-US"/>
          </a:p>
        </p:txBody>
      </p:sp>
    </p:spTree>
    <p:extLst>
      <p:ext uri="{BB962C8B-B14F-4D97-AF65-F5344CB8AC3E}">
        <p14:creationId xmlns:p14="http://schemas.microsoft.com/office/powerpoint/2010/main" val="3488906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4800"/>
            <a:ext cx="7543800" cy="2593975"/>
          </a:xfrm>
        </p:spPr>
        <p:txBody>
          <a:bodyPr anchor="b"/>
          <a:lstStyle>
            <a:lvl1pPr>
              <a:lnSpc>
                <a:spcPts val="7000"/>
              </a:lnSpc>
              <a:defRPr sz="6600">
                <a:ln>
                  <a:noFill/>
                </a:ln>
                <a:solidFill>
                  <a:schemeClr val="tx2"/>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85800" y="3987799"/>
            <a:ext cx="6461760" cy="1498600"/>
          </a:xfrm>
        </p:spPr>
        <p:txBody>
          <a:bodyPr anchor="t">
            <a:normAutofit/>
          </a:bodyPr>
          <a:lstStyle>
            <a:lvl1pPr marL="0" indent="0" algn="l">
              <a:spcBef>
                <a:spcPts val="200"/>
              </a:spcBef>
              <a:buNone/>
              <a:defRPr sz="2000" baseline="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of Presenter</a:t>
            </a:r>
            <a:br>
              <a:rPr lang="en-US" dirty="0" smtClean="0"/>
            </a:br>
            <a:r>
              <a:rPr lang="en-US" dirty="0" smtClean="0"/>
              <a:t>Position Title of Presenter</a:t>
            </a:r>
            <a:br>
              <a:rPr lang="en-US" dirty="0" smtClean="0"/>
            </a:br>
            <a:r>
              <a:rPr lang="en-US" dirty="0" smtClean="0"/>
              <a:t>Date of Presentation</a:t>
            </a:r>
            <a:endParaRPr lang="en-US" dirty="0"/>
          </a:p>
        </p:txBody>
      </p:sp>
      <p:sp>
        <p:nvSpPr>
          <p:cNvPr id="11" name="Content Placeholder 10"/>
          <p:cNvSpPr>
            <a:spLocks noGrp="1"/>
          </p:cNvSpPr>
          <p:nvPr>
            <p:ph sz="quarter" idx="10" hasCustomPrompt="1"/>
          </p:nvPr>
        </p:nvSpPr>
        <p:spPr>
          <a:xfrm>
            <a:off x="685800" y="3047999"/>
            <a:ext cx="7543800" cy="812800"/>
          </a:xfrm>
        </p:spPr>
        <p:txBody>
          <a:bodyPr>
            <a:noAutofit/>
          </a:bodyPr>
          <a:lstStyle>
            <a:lvl1pPr marL="0" indent="0">
              <a:buNone/>
              <a:defRPr sz="2800" baseline="0">
                <a:solidFill>
                  <a:srgbClr val="72AEB6"/>
                </a:solidFill>
                <a:latin typeface="+mj-lt"/>
              </a:defRPr>
            </a:lvl1pPr>
          </a:lstStyle>
          <a:p>
            <a:pPr lvl="0"/>
            <a:r>
              <a:rPr lang="en-US" dirty="0" smtClean="0"/>
              <a:t>Click to edit subtitle</a:t>
            </a:r>
          </a:p>
        </p:txBody>
      </p:sp>
      <p:pic>
        <p:nvPicPr>
          <p:cNvPr id="4099"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72800" y="6087756"/>
            <a:ext cx="3175198" cy="617844"/>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1" hasCustomPrompt="1"/>
          </p:nvPr>
        </p:nvSpPr>
        <p:spPr>
          <a:xfrm>
            <a:off x="5029200" y="6088063"/>
            <a:ext cx="3273425" cy="693737"/>
          </a:xfrm>
        </p:spPr>
        <p:txBody>
          <a:bodyPr>
            <a:normAutofit/>
          </a:bodyPr>
          <a:lstStyle>
            <a:lvl1pPr marL="114300" indent="0" algn="ctr">
              <a:buNone/>
              <a:defRPr sz="1800"/>
            </a:lvl1pPr>
          </a:lstStyle>
          <a:p>
            <a:r>
              <a:rPr lang="en-US" dirty="0" smtClean="0"/>
              <a:t>Placeholder for Collaborator or Program logo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1200"/>
              </a:spcBef>
              <a:defRPr sz="2800"/>
            </a:lvl1pPr>
            <a:lvl2pPr>
              <a:spcBef>
                <a:spcPts val="600"/>
              </a:spcBef>
              <a:defRPr sz="2400"/>
            </a:lvl2pPr>
            <a:lvl3pPr>
              <a:spcBef>
                <a:spcPts val="600"/>
              </a:spcBef>
              <a:defRPr sz="2000"/>
            </a:lvl3pPr>
          </a:lstStyle>
          <a:p>
            <a:pPr lvl="0"/>
            <a:r>
              <a:rPr lang="en-US" smtClean="0"/>
              <a:t>Click to edit Master text styles</a:t>
            </a:r>
          </a:p>
          <a:p>
            <a:pPr lvl="1"/>
            <a:r>
              <a:rPr lang="en-US" smtClean="0"/>
              <a:t>Second level</a:t>
            </a:r>
          </a:p>
          <a:p>
            <a:pPr lvl="2"/>
            <a:r>
              <a:rPr lang="en-US" smtClean="0"/>
              <a:t>Third level</a:t>
            </a:r>
          </a:p>
        </p:txBody>
      </p:sp>
      <p:sp>
        <p:nvSpPr>
          <p:cNvPr id="12" name="Slide Number Placeholder 5"/>
          <p:cNvSpPr>
            <a:spLocks noGrp="1"/>
          </p:cNvSpPr>
          <p:nvPr>
            <p:ph type="sldNum" sz="quarter" idx="12"/>
          </p:nvPr>
        </p:nvSpPr>
        <p:spPr>
          <a:xfrm>
            <a:off x="8531788" y="5648960"/>
            <a:ext cx="548640" cy="396240"/>
          </a:xfrm>
        </p:spPr>
        <p:txBody>
          <a:bodyPr/>
          <a:lstStyle/>
          <a:p>
            <a:fld id="{D6EA5BDF-9E16-442F-8C8B-732008E947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D6EA5BDF-9E16-442F-8C8B-732008E947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6EA5BDF-9E16-442F-8C8B-732008E947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6EA5BDF-9E16-442F-8C8B-732008E947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6EA5BDF-9E16-442F-8C8B-732008E947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7"/>
            <a:ext cx="7772400" cy="594627"/>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spcBef>
                <a:spcPts val="0"/>
              </a:spcBef>
              <a:buNone/>
              <a:defRPr sz="1800" baseline="0">
                <a:solidFill>
                  <a:schemeClr val="bg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8"/>
          <p:cNvSpPr>
            <a:spLocks noGrp="1"/>
          </p:cNvSpPr>
          <p:nvPr>
            <p:ph type="sldNum" sz="quarter" idx="11"/>
          </p:nvPr>
        </p:nvSpPr>
        <p:spPr/>
        <p:txBody>
          <a:bodyPr/>
          <a:lstStyle/>
          <a:p>
            <a:fld id="{D6EA5BDF-9E16-442F-8C8B-732008E947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6EA5BDF-9E16-442F-8C8B-732008E947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9" r:id="rId7"/>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ts val="6000"/>
              </a:lnSpc>
            </a:pPr>
            <a:r>
              <a:rPr lang="en-US" sz="5400" dirty="0" smtClean="0"/>
              <a:t>Status Report: Grants to Address Opioid Crisis</a:t>
            </a:r>
            <a:endParaRPr lang="en-US" sz="5400" dirty="0"/>
          </a:p>
        </p:txBody>
      </p:sp>
      <p:sp>
        <p:nvSpPr>
          <p:cNvPr id="4" name="Content Placeholder 3"/>
          <p:cNvSpPr>
            <a:spLocks noGrp="1"/>
          </p:cNvSpPr>
          <p:nvPr>
            <p:ph sz="quarter" idx="10"/>
          </p:nvPr>
        </p:nvSpPr>
        <p:spPr/>
        <p:txBody>
          <a:bodyPr/>
          <a:lstStyle/>
          <a:p>
            <a:r>
              <a:rPr lang="en-US" dirty="0" smtClean="0"/>
              <a:t>Division of Care and Treatment Services</a:t>
            </a:r>
            <a:endParaRPr lang="en-US" dirty="0"/>
          </a:p>
        </p:txBody>
      </p:sp>
      <p:sp>
        <p:nvSpPr>
          <p:cNvPr id="3" name="TextBox 2"/>
          <p:cNvSpPr txBox="1"/>
          <p:nvPr/>
        </p:nvSpPr>
        <p:spPr>
          <a:xfrm>
            <a:off x="762000" y="3733800"/>
            <a:ext cx="3886200" cy="369332"/>
          </a:xfrm>
          <a:prstGeom prst="rect">
            <a:avLst/>
          </a:prstGeom>
          <a:noFill/>
        </p:spPr>
        <p:txBody>
          <a:bodyPr wrap="square" rtlCol="0">
            <a:spAutoFit/>
          </a:bodyPr>
          <a:lstStyle/>
          <a:p>
            <a:r>
              <a:rPr lang="en-US" dirty="0" smtClean="0"/>
              <a:t>August</a:t>
            </a:r>
            <a:r>
              <a:rPr lang="en-US" dirty="0" smtClean="0"/>
              <a:t> </a:t>
            </a:r>
            <a:r>
              <a:rPr lang="en-US" dirty="0" smtClean="0"/>
              <a:t>2018</a:t>
            </a:r>
            <a:endParaRPr lang="en-US" dirty="0"/>
          </a:p>
        </p:txBody>
      </p:sp>
    </p:spTree>
    <p:extLst>
      <p:ext uri="{BB962C8B-B14F-4D97-AF65-F5344CB8AC3E}">
        <p14:creationId xmlns:p14="http://schemas.microsoft.com/office/powerpoint/2010/main" val="3134104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
            </a:r>
            <a:endParaRPr lang="en-US" dirty="0"/>
          </a:p>
        </p:txBody>
      </p:sp>
      <p:sp>
        <p:nvSpPr>
          <p:cNvPr id="3" name="Content Placeholder 2"/>
          <p:cNvSpPr>
            <a:spLocks noGrp="1"/>
          </p:cNvSpPr>
          <p:nvPr>
            <p:ph idx="1"/>
          </p:nvPr>
        </p:nvSpPr>
        <p:spPr/>
        <p:txBody>
          <a:bodyPr/>
          <a:lstStyle/>
          <a:p>
            <a:r>
              <a:rPr lang="en-US" dirty="0" smtClean="0"/>
              <a:t>$15.5 million for 2 years(May 2017-April 2019)</a:t>
            </a:r>
          </a:p>
          <a:p>
            <a:r>
              <a:rPr lang="en-US" dirty="0" smtClean="0"/>
              <a:t>Focus: Advance prevention strategies, expand access to treatment and recovery supports, increase retention in treatment services, and reduce opioid-related deaths</a:t>
            </a:r>
          </a:p>
          <a:p>
            <a:r>
              <a:rPr lang="en-US" dirty="0" smtClean="0"/>
              <a:t>Location/counties: All regions of the state</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9</a:t>
            </a:fld>
            <a:endParaRPr lang="en-US" dirty="0"/>
          </a:p>
        </p:txBody>
      </p:sp>
    </p:spTree>
    <p:extLst>
      <p:ext uri="{BB962C8B-B14F-4D97-AF65-F5344CB8AC3E}">
        <p14:creationId xmlns:p14="http://schemas.microsoft.com/office/powerpoint/2010/main" val="189210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914400"/>
          </a:xfrm>
        </p:spPr>
        <p:txBody>
          <a:bodyPr/>
          <a:lstStyle/>
          <a:p>
            <a:r>
              <a:rPr lang="en-US" dirty="0" smtClean="0"/>
              <a:t>STR	</a:t>
            </a:r>
            <a:endParaRPr lang="en-US" dirty="0"/>
          </a:p>
        </p:txBody>
      </p:sp>
      <p:sp>
        <p:nvSpPr>
          <p:cNvPr id="3" name="Content Placeholder 2"/>
          <p:cNvSpPr>
            <a:spLocks noGrp="1"/>
          </p:cNvSpPr>
          <p:nvPr>
            <p:ph idx="1"/>
          </p:nvPr>
        </p:nvSpPr>
        <p:spPr>
          <a:xfrm>
            <a:off x="457200" y="838200"/>
            <a:ext cx="7620000" cy="4800600"/>
          </a:xfrm>
        </p:spPr>
        <p:txBody>
          <a:bodyPr>
            <a:noAutofit/>
          </a:bodyPr>
          <a:lstStyle/>
          <a:p>
            <a:pPr lvl="0"/>
            <a:r>
              <a:rPr lang="en-US" dirty="0"/>
              <a:t>Awarded grants to 63 Alliance for Wisconsin Youth coalitions for prevention strategies, including promotion of the Dose of Reality campaign, drug take-back events, permanent drug take-back boxes, drug lock boxes or bags, drug deactivation units, naloxone training and distribution, and town hall meetings as well as other community education events</a:t>
            </a:r>
            <a:r>
              <a:rPr lang="en-US" dirty="0" smtClean="0"/>
              <a:t>. </a:t>
            </a:r>
            <a:endParaRPr lang="en-US" dirty="0"/>
          </a:p>
          <a:p>
            <a:pPr lvl="0"/>
            <a:r>
              <a:rPr lang="en-US" dirty="0"/>
              <a:t>Contracted with Wisconsin Voices for Recovery and </a:t>
            </a:r>
            <a:r>
              <a:rPr lang="en-US" dirty="0" smtClean="0"/>
              <a:t>ten</a:t>
            </a:r>
            <a:r>
              <a:rPr lang="en-US" dirty="0" smtClean="0"/>
              <a:t> </a:t>
            </a:r>
            <a:r>
              <a:rPr lang="en-US" dirty="0"/>
              <a:t>of its partners to deploy </a:t>
            </a:r>
            <a:r>
              <a:rPr lang="en-US" dirty="0" smtClean="0"/>
              <a:t>recovery coaches </a:t>
            </a:r>
            <a:r>
              <a:rPr lang="en-US" dirty="0"/>
              <a:t>who will assist individuals who have come to a hospital because of an opioid overdose. </a:t>
            </a:r>
          </a:p>
        </p:txBody>
      </p:sp>
      <p:sp>
        <p:nvSpPr>
          <p:cNvPr id="4" name="Slide Number Placeholder 3"/>
          <p:cNvSpPr>
            <a:spLocks noGrp="1"/>
          </p:cNvSpPr>
          <p:nvPr>
            <p:ph type="sldNum" sz="quarter" idx="12"/>
          </p:nvPr>
        </p:nvSpPr>
        <p:spPr/>
        <p:txBody>
          <a:bodyPr/>
          <a:lstStyle/>
          <a:p>
            <a:fld id="{D6EA5BDF-9E16-442F-8C8B-732008E947A6}" type="slidenum">
              <a:rPr lang="en-US" smtClean="0"/>
              <a:t>10</a:t>
            </a:fld>
            <a:endParaRPr lang="en-US" dirty="0"/>
          </a:p>
        </p:txBody>
      </p:sp>
    </p:spTree>
    <p:extLst>
      <p:ext uri="{BB962C8B-B14F-4D97-AF65-F5344CB8AC3E}">
        <p14:creationId xmlns:p14="http://schemas.microsoft.com/office/powerpoint/2010/main" val="345966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990600"/>
          </a:xfrm>
        </p:spPr>
        <p:txBody>
          <a:bodyPr/>
          <a:lstStyle/>
          <a:p>
            <a:r>
              <a:rPr lang="en-US" dirty="0" smtClean="0"/>
              <a:t>STR	</a:t>
            </a:r>
            <a:endParaRPr lang="en-US" dirty="0"/>
          </a:p>
        </p:txBody>
      </p:sp>
      <p:sp>
        <p:nvSpPr>
          <p:cNvPr id="3" name="Content Placeholder 2"/>
          <p:cNvSpPr>
            <a:spLocks noGrp="1"/>
          </p:cNvSpPr>
          <p:nvPr>
            <p:ph idx="1"/>
          </p:nvPr>
        </p:nvSpPr>
        <p:spPr>
          <a:xfrm>
            <a:off x="457200" y="914400"/>
            <a:ext cx="7620000" cy="4800600"/>
          </a:xfrm>
        </p:spPr>
        <p:txBody>
          <a:bodyPr>
            <a:noAutofit/>
          </a:bodyPr>
          <a:lstStyle/>
          <a:p>
            <a:pPr marL="457200" lvl="0" indent="-457200">
              <a:spcBef>
                <a:spcPts val="0"/>
              </a:spcBef>
            </a:pPr>
            <a:r>
              <a:rPr lang="en-US" dirty="0">
                <a:ea typeface="Calibri"/>
                <a:cs typeface="Calibri"/>
              </a:rPr>
              <a:t>Awarded a grant to the Marshfield Clinic to equip their AmeriCorps workers with recovery coach training. </a:t>
            </a:r>
            <a:endParaRPr lang="en-US" dirty="0">
              <a:ea typeface="Calibri"/>
              <a:cs typeface="Times New Roman"/>
            </a:endParaRPr>
          </a:p>
          <a:p>
            <a:pPr marL="457200" lvl="0" indent="-457200">
              <a:spcBef>
                <a:spcPts val="0"/>
              </a:spcBef>
              <a:spcAft>
                <a:spcPts val="1000"/>
              </a:spcAft>
            </a:pPr>
            <a:r>
              <a:rPr lang="en-US" dirty="0">
                <a:ea typeface="Calibri"/>
                <a:cs typeface="Calibri"/>
              </a:rPr>
              <a:t>Met with staff at the UW-Madison School of Medicine and Public Health to develop </a:t>
            </a:r>
            <a:r>
              <a:rPr lang="en-US" dirty="0">
                <a:ea typeface="Calibri"/>
                <a:cs typeface="Times New Roman"/>
              </a:rPr>
              <a:t>Screening, Brief Intervention and Referral to Treatment</a:t>
            </a:r>
            <a:r>
              <a:rPr lang="en-US" dirty="0">
                <a:ea typeface="Calibri"/>
                <a:cs typeface="Calibri"/>
              </a:rPr>
              <a:t> (SBIRT) toolkits for hospitals.  </a:t>
            </a:r>
            <a:endParaRPr lang="en-US" dirty="0">
              <a:ea typeface="Calibri"/>
              <a:cs typeface="Times New Roman"/>
            </a:endParaRPr>
          </a:p>
        </p:txBody>
      </p:sp>
      <p:sp>
        <p:nvSpPr>
          <p:cNvPr id="4" name="Slide Number Placeholder 3"/>
          <p:cNvSpPr>
            <a:spLocks noGrp="1"/>
          </p:cNvSpPr>
          <p:nvPr>
            <p:ph type="sldNum" sz="quarter" idx="12"/>
          </p:nvPr>
        </p:nvSpPr>
        <p:spPr/>
        <p:txBody>
          <a:bodyPr/>
          <a:lstStyle/>
          <a:p>
            <a:fld id="{D6EA5BDF-9E16-442F-8C8B-732008E947A6}" type="slidenum">
              <a:rPr lang="en-US" smtClean="0"/>
              <a:t>11</a:t>
            </a:fld>
            <a:endParaRPr lang="en-US" dirty="0"/>
          </a:p>
        </p:txBody>
      </p:sp>
    </p:spTree>
    <p:extLst>
      <p:ext uri="{BB962C8B-B14F-4D97-AF65-F5344CB8AC3E}">
        <p14:creationId xmlns:p14="http://schemas.microsoft.com/office/powerpoint/2010/main" val="226267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90600"/>
          </a:xfrm>
        </p:spPr>
        <p:txBody>
          <a:bodyPr/>
          <a:lstStyle/>
          <a:p>
            <a:r>
              <a:rPr lang="en-US" dirty="0" smtClean="0"/>
              <a:t>STR	</a:t>
            </a:r>
            <a:endParaRPr lang="en-US" dirty="0"/>
          </a:p>
        </p:txBody>
      </p:sp>
      <p:sp>
        <p:nvSpPr>
          <p:cNvPr id="3" name="Content Placeholder 2"/>
          <p:cNvSpPr>
            <a:spLocks noGrp="1"/>
          </p:cNvSpPr>
          <p:nvPr>
            <p:ph idx="1"/>
          </p:nvPr>
        </p:nvSpPr>
        <p:spPr>
          <a:xfrm>
            <a:off x="457200" y="762000"/>
            <a:ext cx="7848600" cy="4800600"/>
          </a:xfrm>
        </p:spPr>
        <p:txBody>
          <a:bodyPr>
            <a:noAutofit/>
          </a:bodyPr>
          <a:lstStyle/>
          <a:p>
            <a:pPr marL="457200" indent="-457200"/>
            <a:r>
              <a:rPr lang="en-US" sz="3200" dirty="0" smtClean="0"/>
              <a:t>Served more </a:t>
            </a:r>
            <a:r>
              <a:rPr lang="en-US" sz="3200" dirty="0"/>
              <a:t>than </a:t>
            </a:r>
            <a:r>
              <a:rPr lang="en-US" sz="3200" dirty="0" smtClean="0"/>
              <a:t>900 people through first round grants to </a:t>
            </a:r>
            <a:r>
              <a:rPr lang="en-US" sz="3200" dirty="0"/>
              <a:t>fund unmet treatment </a:t>
            </a:r>
            <a:r>
              <a:rPr lang="en-US" sz="3200" dirty="0" smtClean="0"/>
              <a:t>needs awarded to </a:t>
            </a:r>
            <a:r>
              <a:rPr lang="en-US" sz="3200" dirty="0"/>
              <a:t>16 counties and </a:t>
            </a:r>
            <a:r>
              <a:rPr lang="en-US" sz="3200" dirty="0" smtClean="0"/>
              <a:t>5 tribes</a:t>
            </a:r>
            <a:r>
              <a:rPr lang="en-US" sz="3200" dirty="0" smtClean="0">
                <a:cs typeface="Times New Roman"/>
              </a:rPr>
              <a:t>. (Second round grants to be awarded soon)</a:t>
            </a:r>
          </a:p>
          <a:p>
            <a:pPr marL="457200" indent="-457200"/>
            <a:r>
              <a:rPr lang="en-US" sz="3200" dirty="0">
                <a:ea typeface="Calibri"/>
                <a:cs typeface="Calibri"/>
              </a:rPr>
              <a:t>Awarded grants to Family Health La </a:t>
            </a:r>
            <a:r>
              <a:rPr lang="en-US" sz="3200" dirty="0" err="1">
                <a:ea typeface="Calibri"/>
                <a:cs typeface="Calibri"/>
              </a:rPr>
              <a:t>Clinica</a:t>
            </a:r>
            <a:r>
              <a:rPr lang="en-US" sz="3200" dirty="0">
                <a:ea typeface="Calibri"/>
                <a:cs typeface="Calibri"/>
              </a:rPr>
              <a:t> of Wautoma and a partnership involving the health and human services departments in Dodge and Fond du Lac counties to provide medication-assisted treatment in Adams, Dodge, Juneau, Manitowoc, and Marquette counties.</a:t>
            </a:r>
            <a:endParaRPr lang="en-US" sz="3200" dirty="0"/>
          </a:p>
          <a:p>
            <a:pPr marL="114300" indent="0">
              <a:buNone/>
            </a:pPr>
            <a:endParaRPr lang="en-US" sz="3200" dirty="0"/>
          </a:p>
        </p:txBody>
      </p:sp>
      <p:sp>
        <p:nvSpPr>
          <p:cNvPr id="4" name="Slide Number Placeholder 3"/>
          <p:cNvSpPr>
            <a:spLocks noGrp="1"/>
          </p:cNvSpPr>
          <p:nvPr>
            <p:ph type="sldNum" sz="quarter" idx="12"/>
          </p:nvPr>
        </p:nvSpPr>
        <p:spPr/>
        <p:txBody>
          <a:bodyPr/>
          <a:lstStyle/>
          <a:p>
            <a:fld id="{D6EA5BDF-9E16-442F-8C8B-732008E947A6}" type="slidenum">
              <a:rPr lang="en-US" smtClean="0"/>
              <a:t>12</a:t>
            </a:fld>
            <a:endParaRPr lang="en-US" dirty="0"/>
          </a:p>
        </p:txBody>
      </p:sp>
    </p:spTree>
    <p:extLst>
      <p:ext uri="{BB962C8B-B14F-4D97-AF65-F5344CB8AC3E}">
        <p14:creationId xmlns:p14="http://schemas.microsoft.com/office/powerpoint/2010/main" val="353303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smtClean="0"/>
              <a:t>STR	</a:t>
            </a:r>
            <a:endParaRPr lang="en-US" dirty="0"/>
          </a:p>
        </p:txBody>
      </p:sp>
      <p:sp>
        <p:nvSpPr>
          <p:cNvPr id="3" name="Content Placeholder 2"/>
          <p:cNvSpPr>
            <a:spLocks noGrp="1"/>
          </p:cNvSpPr>
          <p:nvPr>
            <p:ph idx="1"/>
          </p:nvPr>
        </p:nvSpPr>
        <p:spPr>
          <a:xfrm>
            <a:off x="457200" y="914400"/>
            <a:ext cx="7848600" cy="4800600"/>
          </a:xfrm>
        </p:spPr>
        <p:txBody>
          <a:bodyPr>
            <a:noAutofit/>
          </a:bodyPr>
          <a:lstStyle/>
          <a:p>
            <a:pPr marL="457200" lvl="0" indent="-457200">
              <a:spcBef>
                <a:spcPts val="0"/>
              </a:spcBef>
              <a:spcAft>
                <a:spcPts val="1000"/>
              </a:spcAft>
            </a:pPr>
            <a:r>
              <a:rPr lang="en-US" dirty="0" smtClean="0">
                <a:solidFill>
                  <a:srgbClr val="000000"/>
                </a:solidFill>
                <a:ea typeface="Calibri"/>
                <a:cs typeface="Calibri"/>
              </a:rPr>
              <a:t>Awarded grants to four agencies to </a:t>
            </a:r>
            <a:r>
              <a:rPr lang="en-US" dirty="0">
                <a:solidFill>
                  <a:srgbClr val="000000"/>
                </a:solidFill>
                <a:ea typeface="Calibri"/>
                <a:cs typeface="Calibri"/>
              </a:rPr>
              <a:t>expand medication-assisted </a:t>
            </a:r>
            <a:r>
              <a:rPr lang="en-US" dirty="0" smtClean="0">
                <a:solidFill>
                  <a:srgbClr val="000000"/>
                </a:solidFill>
                <a:ea typeface="Calibri"/>
                <a:cs typeface="Calibri"/>
              </a:rPr>
              <a:t>treatment.</a:t>
            </a:r>
          </a:p>
          <a:p>
            <a:pPr marL="457200" lvl="0" indent="-457200">
              <a:spcBef>
                <a:spcPts val="0"/>
              </a:spcBef>
              <a:spcAft>
                <a:spcPts val="1000"/>
              </a:spcAft>
            </a:pPr>
            <a:r>
              <a:rPr lang="en-US" dirty="0" smtClean="0">
                <a:solidFill>
                  <a:srgbClr val="000000"/>
                </a:solidFill>
                <a:ea typeface="Calibri"/>
                <a:cs typeface="Calibri"/>
              </a:rPr>
              <a:t>Organized two professional trainings.</a:t>
            </a:r>
          </a:p>
          <a:p>
            <a:pPr marL="457200" lvl="0" indent="-457200">
              <a:spcBef>
                <a:spcPts val="0"/>
              </a:spcBef>
              <a:spcAft>
                <a:spcPts val="1000"/>
              </a:spcAft>
            </a:pPr>
            <a:r>
              <a:rPr lang="en-US" dirty="0" smtClean="0">
                <a:solidFill>
                  <a:srgbClr val="000000"/>
                </a:solidFill>
                <a:ea typeface="Calibri"/>
                <a:cs typeface="Calibri"/>
              </a:rPr>
              <a:t>Issued grant funding opportunity for an addiction recovery helpline. </a:t>
            </a:r>
            <a:r>
              <a:rPr lang="en-US" dirty="0">
                <a:solidFill>
                  <a:srgbClr val="000000"/>
                </a:solidFill>
                <a:ea typeface="Calibri"/>
                <a:cs typeface="Calibri"/>
              </a:rPr>
              <a:t> </a:t>
            </a:r>
            <a:endParaRPr lang="en-US" dirty="0" smtClean="0">
              <a:solidFill>
                <a:srgbClr val="000000"/>
              </a:solidFill>
              <a:ea typeface="Calibri"/>
              <a:cs typeface="Calibri"/>
            </a:endParaRPr>
          </a:p>
          <a:p>
            <a:pPr marL="457200" lvl="0" indent="-457200">
              <a:spcBef>
                <a:spcPts val="0"/>
              </a:spcBef>
              <a:spcAft>
                <a:spcPts val="1000"/>
              </a:spcAft>
            </a:pPr>
            <a:r>
              <a:rPr lang="en-US" dirty="0" smtClean="0">
                <a:solidFill>
                  <a:srgbClr val="000000"/>
                </a:solidFill>
                <a:ea typeface="Calibri"/>
              </a:rPr>
              <a:t>Hired </a:t>
            </a:r>
            <a:r>
              <a:rPr lang="en-US" dirty="0">
                <a:solidFill>
                  <a:srgbClr val="000000"/>
                </a:solidFill>
                <a:ea typeface="Calibri"/>
              </a:rPr>
              <a:t>additional staff to analyze data and work on initiatives regarding the expansion of telehealth, county crisis services best practices, and professional trainings.</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13</a:t>
            </a:fld>
            <a:endParaRPr lang="en-US" dirty="0"/>
          </a:p>
        </p:txBody>
      </p:sp>
    </p:spTree>
    <p:extLst>
      <p:ext uri="{BB962C8B-B14F-4D97-AF65-F5344CB8AC3E}">
        <p14:creationId xmlns:p14="http://schemas.microsoft.com/office/powerpoint/2010/main" val="1540722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smtClean="0"/>
              <a:t>More Information	</a:t>
            </a:r>
            <a:endParaRPr lang="en-US" dirty="0"/>
          </a:p>
        </p:txBody>
      </p:sp>
      <p:sp>
        <p:nvSpPr>
          <p:cNvPr id="3" name="Content Placeholder 2"/>
          <p:cNvSpPr>
            <a:spLocks noGrp="1"/>
          </p:cNvSpPr>
          <p:nvPr>
            <p:ph idx="1"/>
          </p:nvPr>
        </p:nvSpPr>
        <p:spPr>
          <a:xfrm>
            <a:off x="457200" y="914400"/>
            <a:ext cx="7848600" cy="4800600"/>
          </a:xfrm>
        </p:spPr>
        <p:txBody>
          <a:bodyPr>
            <a:noAutofit/>
          </a:bodyPr>
          <a:lstStyle/>
          <a:p>
            <a:pPr marL="114300" lvl="0" indent="0">
              <a:buNone/>
            </a:pPr>
            <a:endParaRPr lang="en-US" dirty="0" smtClean="0"/>
          </a:p>
          <a:p>
            <a:pPr marL="114300" lvl="0" indent="0">
              <a:buNone/>
            </a:pPr>
            <a:endParaRPr lang="en-US" dirty="0"/>
          </a:p>
          <a:p>
            <a:pPr marL="114300" lvl="0" indent="0">
              <a:buNone/>
            </a:pPr>
            <a:endParaRPr lang="en-US" dirty="0" smtClean="0"/>
          </a:p>
          <a:p>
            <a:pPr marL="114300" lvl="0" indent="0">
              <a:buNone/>
            </a:pPr>
            <a:r>
              <a:rPr lang="en-US" dirty="0" smtClean="0"/>
              <a:t>dhs.wisconsin.gov/opioids</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14</a:t>
            </a:fld>
            <a:endParaRPr lang="en-US" dirty="0"/>
          </a:p>
        </p:txBody>
      </p:sp>
    </p:spTree>
    <p:extLst>
      <p:ext uri="{BB962C8B-B14F-4D97-AF65-F5344CB8AC3E}">
        <p14:creationId xmlns:p14="http://schemas.microsoft.com/office/powerpoint/2010/main" val="3651445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pPr marL="114300" indent="0">
              <a:buNone/>
            </a:pPr>
            <a:r>
              <a:rPr lang="en-US" dirty="0"/>
              <a:t>F</a:t>
            </a:r>
            <a:r>
              <a:rPr lang="en-US" dirty="0" smtClean="0"/>
              <a:t>ive federal grants from the Substance Abuse and Mental Health Services Administration (SAMHSA)</a:t>
            </a:r>
          </a:p>
          <a:p>
            <a:pPr marL="114300" indent="0">
              <a:buNone/>
            </a:pP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1</a:t>
            </a:fld>
            <a:endParaRPr lang="en-US" dirty="0"/>
          </a:p>
        </p:txBody>
      </p:sp>
    </p:spTree>
    <p:extLst>
      <p:ext uri="{BB962C8B-B14F-4D97-AF65-F5344CB8AC3E}">
        <p14:creationId xmlns:p14="http://schemas.microsoft.com/office/powerpoint/2010/main" val="49575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Titles</a:t>
            </a:r>
            <a:endParaRPr lang="en-US" dirty="0"/>
          </a:p>
        </p:txBody>
      </p:sp>
      <p:sp>
        <p:nvSpPr>
          <p:cNvPr id="3" name="Content Placeholder 2"/>
          <p:cNvSpPr>
            <a:spLocks noGrp="1"/>
          </p:cNvSpPr>
          <p:nvPr>
            <p:ph idx="1"/>
          </p:nvPr>
        </p:nvSpPr>
        <p:spPr/>
        <p:txBody>
          <a:bodyPr/>
          <a:lstStyle/>
          <a:p>
            <a:r>
              <a:rPr lang="en-US" dirty="0" smtClean="0"/>
              <a:t>Medication-Assisted Treatment – Prescription Drug and Opioid Addiction (MAT-PDOA)</a:t>
            </a:r>
          </a:p>
          <a:p>
            <a:r>
              <a:rPr lang="en-US" dirty="0" smtClean="0"/>
              <a:t>Strategic Prevention Framework Partnerships for Success – 2015 (SPF PFS 15)</a:t>
            </a:r>
          </a:p>
          <a:p>
            <a:r>
              <a:rPr lang="en-US" dirty="0" smtClean="0"/>
              <a:t>Prescription Drug/Opioid Overdose-Related Deaths Prevention Project (WI PDO)</a:t>
            </a:r>
          </a:p>
          <a:p>
            <a:r>
              <a:rPr lang="en-US" dirty="0" smtClean="0"/>
              <a:t>Strategic Prevention Framework for Prescription Drugs (SPF Rx)</a:t>
            </a:r>
          </a:p>
          <a:p>
            <a:r>
              <a:rPr lang="en-US" dirty="0" smtClean="0"/>
              <a:t>State Targeted Response (STR)</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2</a:t>
            </a:fld>
            <a:endParaRPr lang="en-US" dirty="0"/>
          </a:p>
        </p:txBody>
      </p:sp>
    </p:spTree>
    <p:extLst>
      <p:ext uri="{BB962C8B-B14F-4D97-AF65-F5344CB8AC3E}">
        <p14:creationId xmlns:p14="http://schemas.microsoft.com/office/powerpoint/2010/main" val="339884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MAT-PDOA	</a:t>
            </a:r>
            <a:endParaRPr lang="en-US" dirty="0"/>
          </a:p>
        </p:txBody>
      </p:sp>
      <p:sp>
        <p:nvSpPr>
          <p:cNvPr id="3" name="Content Placeholder 2"/>
          <p:cNvSpPr>
            <a:spLocks noGrp="1"/>
          </p:cNvSpPr>
          <p:nvPr>
            <p:ph idx="1"/>
          </p:nvPr>
        </p:nvSpPr>
        <p:spPr/>
        <p:txBody>
          <a:bodyPr/>
          <a:lstStyle/>
          <a:p>
            <a:r>
              <a:rPr lang="en-US" dirty="0" smtClean="0"/>
              <a:t>$3 million over three years (Aug. 2015-July 2018)</a:t>
            </a:r>
          </a:p>
          <a:p>
            <a:r>
              <a:rPr lang="en-US" dirty="0" smtClean="0"/>
              <a:t>Focus: Medication-assisted treatment program</a:t>
            </a:r>
          </a:p>
          <a:p>
            <a:r>
              <a:rPr lang="en-US" dirty="0" smtClean="0"/>
              <a:t>Location/counties: Sauk and Columbia </a:t>
            </a:r>
          </a:p>
          <a:p>
            <a:r>
              <a:rPr lang="en-US" dirty="0" smtClean="0"/>
              <a:t>Recruited local physicians and medical clinics to work with the project</a:t>
            </a:r>
          </a:p>
          <a:p>
            <a:r>
              <a:rPr lang="en-US" dirty="0" smtClean="0"/>
              <a:t>Admitted more than 200 individuals for treatment to date, exceeding grant goals</a:t>
            </a:r>
          </a:p>
          <a:p>
            <a:r>
              <a:rPr lang="en-US" dirty="0" smtClean="0"/>
              <a:t>Established sustainability plan for services after grant ends using county programs</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3</a:t>
            </a:fld>
            <a:endParaRPr lang="en-US" dirty="0"/>
          </a:p>
        </p:txBody>
      </p:sp>
    </p:spTree>
    <p:extLst>
      <p:ext uri="{BB962C8B-B14F-4D97-AF65-F5344CB8AC3E}">
        <p14:creationId xmlns:p14="http://schemas.microsoft.com/office/powerpoint/2010/main" val="21473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SPF PFS 15	</a:t>
            </a:r>
            <a:endParaRPr lang="en-US" dirty="0"/>
          </a:p>
        </p:txBody>
      </p:sp>
      <p:sp>
        <p:nvSpPr>
          <p:cNvPr id="3" name="Content Placeholder 2"/>
          <p:cNvSpPr>
            <a:spLocks noGrp="1"/>
          </p:cNvSpPr>
          <p:nvPr>
            <p:ph idx="1"/>
          </p:nvPr>
        </p:nvSpPr>
        <p:spPr/>
        <p:txBody>
          <a:bodyPr/>
          <a:lstStyle/>
          <a:p>
            <a:r>
              <a:rPr lang="en-US" dirty="0" smtClean="0"/>
              <a:t>$8.2 million over 5 years (Sept. 2015-Aug. 2020)</a:t>
            </a:r>
          </a:p>
          <a:p>
            <a:r>
              <a:rPr lang="en-US" dirty="0" smtClean="0"/>
              <a:t>Focus: Prescription drug misuse and abuse among those 12-25 years old</a:t>
            </a:r>
          </a:p>
        </p:txBody>
      </p:sp>
      <p:sp>
        <p:nvSpPr>
          <p:cNvPr id="4" name="Slide Number Placeholder 3"/>
          <p:cNvSpPr>
            <a:spLocks noGrp="1"/>
          </p:cNvSpPr>
          <p:nvPr>
            <p:ph type="sldNum" sz="quarter" idx="12"/>
          </p:nvPr>
        </p:nvSpPr>
        <p:spPr/>
        <p:txBody>
          <a:bodyPr/>
          <a:lstStyle/>
          <a:p>
            <a:fld id="{D6EA5BDF-9E16-442F-8C8B-732008E947A6}" type="slidenum">
              <a:rPr lang="en-US" smtClean="0"/>
              <a:t>4</a:t>
            </a:fld>
            <a:endParaRPr lang="en-US" dirty="0"/>
          </a:p>
        </p:txBody>
      </p:sp>
    </p:spTree>
    <p:extLst>
      <p:ext uri="{BB962C8B-B14F-4D97-AF65-F5344CB8AC3E}">
        <p14:creationId xmlns:p14="http://schemas.microsoft.com/office/powerpoint/2010/main" val="108198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SPF PFS 15</a:t>
            </a:r>
            <a:endParaRPr lang="en-US" dirty="0"/>
          </a:p>
        </p:txBody>
      </p:sp>
      <p:sp>
        <p:nvSpPr>
          <p:cNvPr id="3" name="Content Placeholder 2"/>
          <p:cNvSpPr>
            <a:spLocks noGrp="1"/>
          </p:cNvSpPr>
          <p:nvPr>
            <p:ph idx="1"/>
          </p:nvPr>
        </p:nvSpPr>
        <p:spPr>
          <a:xfrm>
            <a:off x="457200" y="1600200"/>
            <a:ext cx="7620000" cy="5105400"/>
          </a:xfrm>
        </p:spPr>
        <p:txBody>
          <a:bodyPr numCol="2"/>
          <a:lstStyle/>
          <a:p>
            <a:r>
              <a:rPr lang="en-US" dirty="0" smtClean="0"/>
              <a:t>Location/counties</a:t>
            </a:r>
          </a:p>
          <a:p>
            <a:pPr lvl="1">
              <a:buFont typeface="Wingdings" panose="05000000000000000000" pitchFamily="2" charset="2"/>
              <a:buChar char="§"/>
            </a:pPr>
            <a:r>
              <a:rPr lang="en-US" dirty="0" smtClean="0"/>
              <a:t>Ashland</a:t>
            </a:r>
          </a:p>
          <a:p>
            <a:pPr lvl="1">
              <a:buFont typeface="Wingdings" panose="05000000000000000000" pitchFamily="2" charset="2"/>
              <a:buChar char="§"/>
            </a:pPr>
            <a:r>
              <a:rPr lang="en-US" dirty="0" smtClean="0"/>
              <a:t>Columbia</a:t>
            </a:r>
          </a:p>
          <a:p>
            <a:pPr lvl="1">
              <a:buFont typeface="Wingdings" panose="05000000000000000000" pitchFamily="2" charset="2"/>
              <a:buChar char="§"/>
            </a:pPr>
            <a:r>
              <a:rPr lang="en-US" dirty="0" smtClean="0"/>
              <a:t>Dane</a:t>
            </a:r>
          </a:p>
          <a:p>
            <a:pPr lvl="1">
              <a:buFont typeface="Wingdings" panose="05000000000000000000" pitchFamily="2" charset="2"/>
              <a:buChar char="§"/>
            </a:pPr>
            <a:r>
              <a:rPr lang="en-US" dirty="0" smtClean="0"/>
              <a:t>Douglas</a:t>
            </a:r>
          </a:p>
          <a:p>
            <a:pPr lvl="1">
              <a:buFont typeface="Wingdings" panose="05000000000000000000" pitchFamily="2" charset="2"/>
              <a:buChar char="§"/>
            </a:pPr>
            <a:r>
              <a:rPr lang="en-US" dirty="0" smtClean="0"/>
              <a:t>Eau Claire</a:t>
            </a:r>
          </a:p>
          <a:p>
            <a:pPr lvl="1">
              <a:buFont typeface="Wingdings" panose="05000000000000000000" pitchFamily="2" charset="2"/>
              <a:buChar char="§"/>
            </a:pPr>
            <a:r>
              <a:rPr lang="en-US" dirty="0" smtClean="0"/>
              <a:t>Florence</a:t>
            </a:r>
          </a:p>
          <a:p>
            <a:pPr lvl="1">
              <a:buFont typeface="Wingdings" panose="05000000000000000000" pitchFamily="2" charset="2"/>
              <a:buChar char="§"/>
            </a:pPr>
            <a:r>
              <a:rPr lang="en-US" dirty="0" smtClean="0"/>
              <a:t>Forest</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a:p>
          <a:p>
            <a:pPr lvl="1">
              <a:buFont typeface="Wingdings" panose="05000000000000000000" pitchFamily="2" charset="2"/>
              <a:buChar char="§"/>
            </a:pPr>
            <a:r>
              <a:rPr lang="en-US" dirty="0" smtClean="0"/>
              <a:t>Vilas</a:t>
            </a:r>
          </a:p>
          <a:p>
            <a:pPr lvl="1">
              <a:buFont typeface="Wingdings" panose="05000000000000000000" pitchFamily="2" charset="2"/>
              <a:buChar char="§"/>
            </a:pPr>
            <a:r>
              <a:rPr lang="en-US" dirty="0" smtClean="0"/>
              <a:t>Oneida</a:t>
            </a:r>
          </a:p>
          <a:p>
            <a:pPr lvl="1">
              <a:buFont typeface="Wingdings" panose="05000000000000000000" pitchFamily="2" charset="2"/>
              <a:buChar char="§"/>
            </a:pPr>
            <a:r>
              <a:rPr lang="en-US" dirty="0" smtClean="0"/>
              <a:t>Kenosha</a:t>
            </a:r>
            <a:endParaRPr lang="en-US" dirty="0"/>
          </a:p>
          <a:p>
            <a:pPr lvl="1">
              <a:buFont typeface="Wingdings" panose="05000000000000000000" pitchFamily="2" charset="2"/>
              <a:buChar char="§"/>
            </a:pPr>
            <a:r>
              <a:rPr lang="en-US" dirty="0" smtClean="0"/>
              <a:t>Marinette</a:t>
            </a:r>
          </a:p>
          <a:p>
            <a:pPr lvl="1">
              <a:buFont typeface="Wingdings" panose="05000000000000000000" pitchFamily="2" charset="2"/>
              <a:buChar char="§"/>
            </a:pPr>
            <a:r>
              <a:rPr lang="en-US" dirty="0" smtClean="0"/>
              <a:t>Menominee</a:t>
            </a:r>
          </a:p>
          <a:p>
            <a:pPr lvl="1">
              <a:buFont typeface="Wingdings" panose="05000000000000000000" pitchFamily="2" charset="2"/>
              <a:buChar char="§"/>
            </a:pPr>
            <a:r>
              <a:rPr lang="en-US" dirty="0" smtClean="0"/>
              <a:t>Milwaukee</a:t>
            </a:r>
          </a:p>
          <a:p>
            <a:pPr lvl="1">
              <a:buFont typeface="Wingdings" panose="05000000000000000000" pitchFamily="2" charset="2"/>
              <a:buChar char="§"/>
            </a:pPr>
            <a:r>
              <a:rPr lang="en-US" dirty="0" smtClean="0"/>
              <a:t>Rock</a:t>
            </a:r>
          </a:p>
        </p:txBody>
      </p:sp>
      <p:sp>
        <p:nvSpPr>
          <p:cNvPr id="4" name="Slide Number Placeholder 3"/>
          <p:cNvSpPr>
            <a:spLocks noGrp="1"/>
          </p:cNvSpPr>
          <p:nvPr>
            <p:ph type="sldNum" sz="quarter" idx="12"/>
          </p:nvPr>
        </p:nvSpPr>
        <p:spPr/>
        <p:txBody>
          <a:bodyPr/>
          <a:lstStyle/>
          <a:p>
            <a:fld id="{D6EA5BDF-9E16-442F-8C8B-732008E947A6}" type="slidenum">
              <a:rPr lang="en-US" smtClean="0"/>
              <a:t>5</a:t>
            </a:fld>
            <a:endParaRPr lang="en-US" dirty="0"/>
          </a:p>
        </p:txBody>
      </p:sp>
    </p:spTree>
    <p:extLst>
      <p:ext uri="{BB962C8B-B14F-4D97-AF65-F5344CB8AC3E}">
        <p14:creationId xmlns:p14="http://schemas.microsoft.com/office/powerpoint/2010/main" val="105560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SPF PFS 15</a:t>
            </a:r>
            <a:endParaRPr lang="en-US" dirty="0"/>
          </a:p>
        </p:txBody>
      </p:sp>
      <p:sp>
        <p:nvSpPr>
          <p:cNvPr id="3" name="Content Placeholder 2"/>
          <p:cNvSpPr>
            <a:spLocks noGrp="1"/>
          </p:cNvSpPr>
          <p:nvPr>
            <p:ph idx="1"/>
          </p:nvPr>
        </p:nvSpPr>
        <p:spPr>
          <a:xfrm>
            <a:off x="457200" y="1447800"/>
            <a:ext cx="7620000" cy="5257800"/>
          </a:xfrm>
        </p:spPr>
        <p:txBody>
          <a:bodyPr numCol="1">
            <a:normAutofit lnSpcReduction="10000"/>
          </a:bodyPr>
          <a:lstStyle/>
          <a:p>
            <a:r>
              <a:rPr lang="en-US" dirty="0" smtClean="0"/>
              <a:t>Strategies</a:t>
            </a:r>
          </a:p>
          <a:p>
            <a:pPr lvl="1">
              <a:buFont typeface="Wingdings" panose="05000000000000000000" pitchFamily="2" charset="2"/>
              <a:buChar char="§"/>
            </a:pPr>
            <a:r>
              <a:rPr lang="en-US" dirty="0" smtClean="0"/>
              <a:t>Promotion of Dose of Reality campaign</a:t>
            </a:r>
          </a:p>
          <a:p>
            <a:pPr lvl="1">
              <a:buFont typeface="Wingdings" panose="05000000000000000000" pitchFamily="2" charset="2"/>
              <a:buChar char="§"/>
            </a:pPr>
            <a:r>
              <a:rPr lang="en-US" dirty="0" smtClean="0"/>
              <a:t>Promotion of medication security, collection, and disposal</a:t>
            </a:r>
          </a:p>
          <a:p>
            <a:pPr lvl="1">
              <a:buFont typeface="Wingdings" panose="05000000000000000000" pitchFamily="2" charset="2"/>
              <a:buChar char="§"/>
            </a:pPr>
            <a:r>
              <a:rPr lang="en-US" dirty="0" smtClean="0"/>
              <a:t>Education for prescribers</a:t>
            </a:r>
          </a:p>
          <a:p>
            <a:pPr lvl="1">
              <a:buFont typeface="Wingdings" panose="05000000000000000000" pitchFamily="2" charset="2"/>
              <a:buChar char="§"/>
            </a:pPr>
            <a:r>
              <a:rPr lang="en-US" dirty="0" smtClean="0"/>
              <a:t>Support for Drug Recognition Expert training for law enforcement</a:t>
            </a:r>
          </a:p>
          <a:p>
            <a:pPr lvl="1">
              <a:buFont typeface="Wingdings" panose="05000000000000000000" pitchFamily="2" charset="2"/>
              <a:buChar char="§"/>
            </a:pPr>
            <a:r>
              <a:rPr lang="en-US" dirty="0" smtClean="0"/>
              <a:t>Support drug identification training for educators</a:t>
            </a:r>
          </a:p>
          <a:p>
            <a:r>
              <a:rPr lang="en-US" dirty="0" smtClean="0"/>
              <a:t>Alliance for Wisconsin Youth regional prevention centers funded one coalition to implement these strategies in each of the 14 high need counties beginning October 1, 2017.</a:t>
            </a:r>
          </a:p>
        </p:txBody>
      </p:sp>
      <p:sp>
        <p:nvSpPr>
          <p:cNvPr id="4" name="Slide Number Placeholder 3"/>
          <p:cNvSpPr>
            <a:spLocks noGrp="1"/>
          </p:cNvSpPr>
          <p:nvPr>
            <p:ph type="sldNum" sz="quarter" idx="12"/>
          </p:nvPr>
        </p:nvSpPr>
        <p:spPr/>
        <p:txBody>
          <a:bodyPr/>
          <a:lstStyle/>
          <a:p>
            <a:fld id="{D6EA5BDF-9E16-442F-8C8B-732008E947A6}" type="slidenum">
              <a:rPr lang="en-US" smtClean="0"/>
              <a:t>6</a:t>
            </a:fld>
            <a:endParaRPr lang="en-US" dirty="0"/>
          </a:p>
        </p:txBody>
      </p:sp>
    </p:spTree>
    <p:extLst>
      <p:ext uri="{BB962C8B-B14F-4D97-AF65-F5344CB8AC3E}">
        <p14:creationId xmlns:p14="http://schemas.microsoft.com/office/powerpoint/2010/main" val="387758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 PDO						</a:t>
            </a:r>
            <a:endParaRPr lang="en-US" dirty="0"/>
          </a:p>
        </p:txBody>
      </p:sp>
      <p:sp>
        <p:nvSpPr>
          <p:cNvPr id="3" name="Content Placeholder 2"/>
          <p:cNvSpPr>
            <a:spLocks noGrp="1"/>
          </p:cNvSpPr>
          <p:nvPr>
            <p:ph idx="1"/>
          </p:nvPr>
        </p:nvSpPr>
        <p:spPr>
          <a:xfrm>
            <a:off x="457200" y="1600200"/>
            <a:ext cx="7848600" cy="5105400"/>
          </a:xfrm>
        </p:spPr>
        <p:txBody>
          <a:bodyPr>
            <a:normAutofit/>
          </a:bodyPr>
          <a:lstStyle/>
          <a:p>
            <a:r>
              <a:rPr lang="en-US" dirty="0" smtClean="0"/>
              <a:t>$5 million over 5 years (Sept. 2016-Aug. 2021)</a:t>
            </a:r>
          </a:p>
          <a:p>
            <a:r>
              <a:rPr lang="en-US" dirty="0" smtClean="0"/>
              <a:t>Focus: Overdose death prevention, naloxone distribution</a:t>
            </a:r>
          </a:p>
          <a:p>
            <a:r>
              <a:rPr lang="en-US" dirty="0" smtClean="0"/>
              <a:t>Location/counties: Kenosha (Public Health Department), Sauk (Public Health Department), Waukesha (Health and Human Services Department)</a:t>
            </a:r>
          </a:p>
          <a:p>
            <a:r>
              <a:rPr lang="en-US" dirty="0" smtClean="0"/>
              <a:t>Trained staff on best practices</a:t>
            </a:r>
          </a:p>
          <a:p>
            <a:r>
              <a:rPr lang="en-US" dirty="0" smtClean="0"/>
              <a:t>Hosted trainings for first responders/community members on how to use naloxone</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7</a:t>
            </a:fld>
            <a:endParaRPr lang="en-US" dirty="0"/>
          </a:p>
        </p:txBody>
      </p:sp>
    </p:spTree>
    <p:extLst>
      <p:ext uri="{BB962C8B-B14F-4D97-AF65-F5344CB8AC3E}">
        <p14:creationId xmlns:p14="http://schemas.microsoft.com/office/powerpoint/2010/main" val="2279592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SPF Rx</a:t>
            </a:r>
            <a:endParaRPr lang="en-US" dirty="0"/>
          </a:p>
        </p:txBody>
      </p:sp>
      <p:sp>
        <p:nvSpPr>
          <p:cNvPr id="3" name="Content Placeholder 2"/>
          <p:cNvSpPr>
            <a:spLocks noGrp="1"/>
          </p:cNvSpPr>
          <p:nvPr>
            <p:ph idx="1"/>
          </p:nvPr>
        </p:nvSpPr>
        <p:spPr>
          <a:xfrm>
            <a:off x="457200" y="1219200"/>
            <a:ext cx="7620000" cy="5486400"/>
          </a:xfrm>
        </p:spPr>
        <p:txBody>
          <a:bodyPr>
            <a:normAutofit lnSpcReduction="10000"/>
          </a:bodyPr>
          <a:lstStyle/>
          <a:p>
            <a:r>
              <a:rPr lang="en-US" dirty="0" smtClean="0"/>
              <a:t>$1.8 million over 5 years (Sept. 2016-Aug. 2021)</a:t>
            </a:r>
          </a:p>
          <a:p>
            <a:r>
              <a:rPr lang="en-US" dirty="0" smtClean="0"/>
              <a:t>Focus: Raise awareness about the risks of prescription opioids (including medication sharing), address opioid prescribing practices, establish a statewide surveillance system to track trends in prescription drug misuse</a:t>
            </a:r>
          </a:p>
          <a:p>
            <a:r>
              <a:rPr lang="en-US" dirty="0" smtClean="0"/>
              <a:t>Location/counties: Dodge and Sauk</a:t>
            </a:r>
          </a:p>
          <a:p>
            <a:r>
              <a:rPr lang="en-US" dirty="0" smtClean="0"/>
              <a:t>Conducted needs assessment to select target counties to receive funding through Alliance for Wisconsin Youth</a:t>
            </a:r>
          </a:p>
          <a:p>
            <a:r>
              <a:rPr lang="en-US" dirty="0" smtClean="0"/>
              <a:t>Established partnerships to create data portal for use by stakeholders statewide.</a:t>
            </a:r>
            <a:endParaRPr lang="en-US" dirty="0"/>
          </a:p>
        </p:txBody>
      </p:sp>
      <p:sp>
        <p:nvSpPr>
          <p:cNvPr id="4" name="Slide Number Placeholder 3"/>
          <p:cNvSpPr>
            <a:spLocks noGrp="1"/>
          </p:cNvSpPr>
          <p:nvPr>
            <p:ph type="sldNum" sz="quarter" idx="12"/>
          </p:nvPr>
        </p:nvSpPr>
        <p:spPr/>
        <p:txBody>
          <a:bodyPr/>
          <a:lstStyle/>
          <a:p>
            <a:fld id="{D6EA5BDF-9E16-442F-8C8B-732008E947A6}" type="slidenum">
              <a:rPr lang="en-US" smtClean="0"/>
              <a:t>8</a:t>
            </a:fld>
            <a:endParaRPr lang="en-US" dirty="0"/>
          </a:p>
        </p:txBody>
      </p:sp>
    </p:spTree>
    <p:extLst>
      <p:ext uri="{BB962C8B-B14F-4D97-AF65-F5344CB8AC3E}">
        <p14:creationId xmlns:p14="http://schemas.microsoft.com/office/powerpoint/2010/main" val="1865268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10-1">
  <a:themeElements>
    <a:clrScheme name="Custom 22">
      <a:dk1>
        <a:srgbClr val="2F2B20"/>
      </a:dk1>
      <a:lt1>
        <a:srgbClr val="FFFFFF"/>
      </a:lt1>
      <a:dk2>
        <a:srgbClr val="003D78"/>
      </a:dk2>
      <a:lt2>
        <a:srgbClr val="DFDCB7"/>
      </a:lt2>
      <a:accent1>
        <a:srgbClr val="72AEB6"/>
      </a:accent1>
      <a:accent2>
        <a:srgbClr val="AFD0D5"/>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Microsoft.Office.RecordsManagement.PolicyFeatures.Expiration" staticId="0x010100A5FE6FE248F05D41A7A66833E66EC9B3|-1520387817" UniqueId="faf7ea42-74b7-4c11-99cc-03e3d934164c">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14</number>
                  <property>Created</property>
                  <propertyId>8c06beca-0777-48f7-91c7-6da68bc07b69</propertyId>
                  <period>days</period>
                </formula>
                <action type="action" id="Microsoft.Office.RecordsManagement.PolicyFeatures.Expiration.Action.Delete"/>
              </data>
            </stages>
          </Schedule>
        </Schedules>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2016-12-26T19:59:24+00:00</_dlc_ExpireDat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5FE6FE248F05D41A7A66833E66EC9B3" ma:contentTypeVersion="6" ma:contentTypeDescription="Create a new document." ma:contentTypeScope="" ma:versionID="4fe1017329e2f4579024bd68074d7bbd">
  <xsd:schema xmlns:xsd="http://www.w3.org/2001/XMLSchema" xmlns:xs="http://www.w3.org/2001/XMLSchema" xmlns:p="http://schemas.microsoft.com/office/2006/metadata/properties" xmlns:ns1="http://schemas.microsoft.com/sharepoint/v3" targetNamespace="http://schemas.microsoft.com/office/2006/metadata/properties" ma:root="true" ma:fieldsID="9d3ddb2664c569c3ea0a0d814c2ebde9"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9" nillable="true" ma:displayName="Exempt from Policy" ma:hidden="true" ma:internalName="_dlc_Exempt" ma:readOnly="true">
      <xsd:simpleType>
        <xsd:restriction base="dms:Unknown"/>
      </xsd:simpleType>
    </xsd:element>
    <xsd:element name="_dlc_ExpireDateSaved" ma:index="10" nillable="true" ma:displayName="Original Expiration Date" ma:hidden="true" ma:internalName="_dlc_ExpireDateSaved" ma:readOnly="true">
      <xsd:simpleType>
        <xsd:restriction base="dms:DateTime"/>
      </xsd:simpleType>
    </xsd:element>
    <xsd:element name="_dlc_ExpireDate" ma:index="11"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F94EC2B-6DF3-4A33-BFD9-D1E0F3EB5909}">
  <ds:schemaRefs>
    <ds:schemaRef ds:uri="office.server.policy"/>
  </ds:schemaRefs>
</ds:datastoreItem>
</file>

<file path=customXml/itemProps2.xml><?xml version="1.0" encoding="utf-8"?>
<ds:datastoreItem xmlns:ds="http://schemas.openxmlformats.org/officeDocument/2006/customXml" ds:itemID="{C2B3792E-C517-4D12-9200-EE5B95E87D7E}">
  <ds:schemaRefs>
    <ds:schemaRef ds:uri="http://schemas.microsoft.com/sharepoint/v3/contenttype/forms"/>
  </ds:schemaRefs>
</ds:datastoreItem>
</file>

<file path=customXml/itemProps3.xml><?xml version="1.0" encoding="utf-8"?>
<ds:datastoreItem xmlns:ds="http://schemas.openxmlformats.org/officeDocument/2006/customXml" ds:itemID="{793F2706-E5B3-4438-A807-39D1BC410D01}">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4.xml><?xml version="1.0" encoding="utf-8"?>
<ds:datastoreItem xmlns:ds="http://schemas.openxmlformats.org/officeDocument/2006/customXml" ds:itemID="{C679FD8D-17CC-463D-ABAD-BF9C0A4FD0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ppt10-1</Template>
  <TotalTime>308</TotalTime>
  <Words>1132</Words>
  <Application>Microsoft Office PowerPoint</Application>
  <PresentationFormat>Letter Paper (8.5x11 in)</PresentationFormat>
  <Paragraphs>126</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ppt10-1</vt:lpstr>
      <vt:lpstr>Status Report: Grants to Address Opioid Crisis</vt:lpstr>
      <vt:lpstr>Overview </vt:lpstr>
      <vt:lpstr>Grant Titles</vt:lpstr>
      <vt:lpstr>MAT-PDOA </vt:lpstr>
      <vt:lpstr>SPF PFS 15 </vt:lpstr>
      <vt:lpstr>SPF PFS 15</vt:lpstr>
      <vt:lpstr>SPF PFS 15</vt:lpstr>
      <vt:lpstr>WI PDO      </vt:lpstr>
      <vt:lpstr>SPF Rx</vt:lpstr>
      <vt:lpstr>STR</vt:lpstr>
      <vt:lpstr>STR </vt:lpstr>
      <vt:lpstr>STR </vt:lpstr>
      <vt:lpstr>STR </vt:lpstr>
      <vt:lpstr>STR </vt:lpstr>
      <vt:lpstr>More Information </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Grants to Address Opioid Crisis</dc:title>
  <dc:creator>Fischer, Jason V</dc:creator>
  <cp:lastModifiedBy>Stokes, Scott A</cp:lastModifiedBy>
  <cp:revision>25</cp:revision>
  <cp:lastPrinted>2018-06-20T16:07:01Z</cp:lastPrinted>
  <dcterms:created xsi:type="dcterms:W3CDTF">2017-08-17T19:01:43Z</dcterms:created>
  <dcterms:modified xsi:type="dcterms:W3CDTF">2018-08-20T20:01:54Z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0x010100A5FE6FE248F05D41A7A66833E66EC9B3</vt:lpwstr>
  </property>
  <property fmtid="{D5CDD505-2E9C-101B-9397-08002B2CF9AE}" pid="3" name="_dlc_policyId">
    <vt:lpwstr>0x010100A5FE6FE248F05D41A7A66833E66EC9B3|-1520387817</vt:lpwstr>
  </property>
  <property fmtid="{D5CDD505-2E9C-101B-9397-08002B2CF9AE}" pid="4" name="ItemRetentionFormula">
    <vt:lpwstr>&lt;formula id="Microsoft.Office.RecordsManagement.PolicyFeatures.Expiration.Formula.BuiltIn"&gt;&lt;number&gt;14&lt;/number&gt;&lt;property&gt;Created&lt;/property&gt;&lt;propertyId&gt;8c06beca-0777-48f7-91c7-6da68bc07b69&lt;/propertyId&gt;&lt;period&gt;days&lt;/period&gt;&lt;/formula&gt;</vt:lpwstr>
  </property>
</Properties>
</file>